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7">
  <p:sldMasterIdLst>
    <p:sldMasterId id="2147483648" r:id="rId1"/>
    <p:sldMasterId id="2147483649" r:id="rId2"/>
  </p:sldMasterIdLst>
  <p:notesMasterIdLst>
    <p:notesMasterId r:id="rId30"/>
  </p:notesMasterIdLst>
  <p:sldIdLst>
    <p:sldId id="256" r:id="rId3"/>
    <p:sldId id="257" r:id="rId4"/>
    <p:sldId id="273" r:id="rId5"/>
    <p:sldId id="258" r:id="rId6"/>
    <p:sldId id="259" r:id="rId7"/>
    <p:sldId id="275" r:id="rId8"/>
    <p:sldId id="276" r:id="rId9"/>
    <p:sldId id="277" r:id="rId10"/>
    <p:sldId id="278" r:id="rId11"/>
    <p:sldId id="279" r:id="rId12"/>
    <p:sldId id="293" r:id="rId13"/>
    <p:sldId id="291" r:id="rId14"/>
    <p:sldId id="280" r:id="rId15"/>
    <p:sldId id="282" r:id="rId16"/>
    <p:sldId id="286" r:id="rId17"/>
    <p:sldId id="285" r:id="rId18"/>
    <p:sldId id="283" r:id="rId19"/>
    <p:sldId id="284" r:id="rId20"/>
    <p:sldId id="287" r:id="rId21"/>
    <p:sldId id="288" r:id="rId22"/>
    <p:sldId id="289" r:id="rId23"/>
    <p:sldId id="290" r:id="rId24"/>
    <p:sldId id="296" r:id="rId25"/>
    <p:sldId id="270" r:id="rId26"/>
    <p:sldId id="271" r:id="rId27"/>
    <p:sldId id="294" r:id="rId28"/>
    <p:sldId id="272" r:id="rId29"/>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1pPr>
    <a:lvl2pPr marL="742950" indent="-28575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2pPr>
    <a:lvl3pPr marL="11430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3pPr>
    <a:lvl4pPr marL="16002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4pPr>
    <a:lvl5pPr marL="20574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9EDF4"/>
    <a:srgbClr val="1F497D"/>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77755" autoAdjust="0"/>
  </p:normalViewPr>
  <p:slideViewPr>
    <p:cSldViewPr>
      <p:cViewPr varScale="1">
        <p:scale>
          <a:sx n="103" d="100"/>
          <a:sy n="103" d="100"/>
        </p:scale>
        <p:origin x="1752" y="102"/>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Rectangle 1"/>
          <p:cNvSpPr>
            <a:spLocks noGrp="1" noRot="1" noChangeAspect="1" noChangeArrowheads="1"/>
          </p:cNvSpPr>
          <p:nvPr>
            <p:ph type="sldImg"/>
          </p:nvPr>
        </p:nvSpPr>
        <p:spPr bwMode="auto">
          <a:xfrm>
            <a:off x="0" y="695325"/>
            <a:ext cx="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6" name="Rectangle 2"/>
          <p:cNvSpPr>
            <a:spLocks noGrp="1" noChangeArrowheads="1"/>
          </p:cNvSpPr>
          <p:nvPr>
            <p:ph type="body"/>
          </p:nvPr>
        </p:nvSpPr>
        <p:spPr bwMode="auto">
          <a:xfrm>
            <a:off x="685800" y="4343400"/>
            <a:ext cx="54848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smtClean="0"/>
          </a:p>
        </p:txBody>
      </p:sp>
    </p:spTree>
    <p:extLst>
      <p:ext uri="{BB962C8B-B14F-4D97-AF65-F5344CB8AC3E}">
        <p14:creationId xmlns:p14="http://schemas.microsoft.com/office/powerpoint/2010/main" val="232902803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smtClean="0"/>
              <a:t>:20</a:t>
            </a:r>
            <a:endParaRPr lang="en-US" altLang="en-US" dirty="0"/>
          </a:p>
        </p:txBody>
      </p:sp>
    </p:spTree>
    <p:extLst>
      <p:ext uri="{BB962C8B-B14F-4D97-AF65-F5344CB8AC3E}">
        <p14:creationId xmlns:p14="http://schemas.microsoft.com/office/powerpoint/2010/main" val="368749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1:20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Smoothness = </a:t>
            </a:r>
            <a:r>
              <a:rPr lang="en-GB" dirty="0" err="1" smtClean="0"/>
              <a:t>seamlines</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Cross calibration methods produce sensor-to-sensor calibrations based on linear models and consequently require atmospheric and BRDF correction to produce surface reflectance.  i.e. sensor</a:t>
            </a:r>
            <a:r>
              <a:rPr lang="en-GB" baseline="0" dirty="0" smtClean="0"/>
              <a:t> calibration is infrequent but </a:t>
            </a:r>
            <a:r>
              <a:rPr lang="en-GB" baseline="0" dirty="0" err="1" smtClean="0"/>
              <a:t>brdf</a:t>
            </a:r>
            <a:r>
              <a:rPr lang="en-GB" baseline="0" dirty="0" smtClean="0"/>
              <a:t> </a:t>
            </a:r>
            <a:r>
              <a:rPr lang="en-GB" baseline="0" dirty="0" err="1" smtClean="0"/>
              <a:t>atcor</a:t>
            </a:r>
            <a:r>
              <a:rPr lang="en-GB" baseline="0" dirty="0" smtClean="0"/>
              <a:t> is per image.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aseline="0" dirty="0" smtClean="0"/>
              <a:t>Cross calibration has potential but…</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Image-to-image instead of a sensor-to-sensor correction.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Based on this we developed</a:t>
            </a:r>
            <a:r>
              <a:rPr lang="en-GB" baseline="0" dirty="0" smtClean="0"/>
              <a:t> our own method</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31583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mc:AlternateContent xmlns:mc="http://schemas.openxmlformats.org/markup-compatibility/2006" xmlns:a14="http://schemas.microsoft.com/office/drawing/2010/main">
        <mc:Choice Requires="a14">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a:solidFill>
                      <a:srgbClr val="FFFFFF"/>
                    </a:solidFill>
                  </a14:hiddenFill>
                </a:ext>
                <a:ext uri="{91240B29-F687-4F45-9708-019B960494DF}">
                  <a14:hiddenLine w="9525">
                    <a:solidFill>
                      <a:srgbClr val="808080"/>
                    </a:solidFill>
                    <a:round/>
                    <a:headEnd/>
                    <a:tailEnd/>
                  </a14:hiddenLine>
                </a:ext>
                <a:ext uri="{AF507438-7753-43E0-B8FC-AC1667EBCBE1}">
                  <a14:hiddenEffects>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1:50</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14:m>
                  <m:oMath xmlns:m="http://schemas.openxmlformats.org/officeDocument/2006/math">
                    <m:r>
                      <a:rPr lang="en-GB" i="1">
                        <a:latin typeface="Cambria Math" panose="02040503050406030204" pitchFamily="18" charset="0"/>
                      </a:rPr>
                      <m:t>𝑀</m:t>
                    </m:r>
                    <m:r>
                      <a:rPr lang="en-GB" i="1">
                        <a:latin typeface="Cambria Math" panose="02040503050406030204" pitchFamily="18" charset="0"/>
                      </a:rPr>
                      <m:t>=</m:t>
                    </m:r>
                    <m:sSub>
                      <m:sSubPr>
                        <m:ctrlPr>
                          <a:rPr lang="en-ZA" i="1">
                            <a:latin typeface="Cambria Math" panose="02040503050406030204" pitchFamily="18" charset="0"/>
                          </a:rPr>
                        </m:ctrlPr>
                      </m:sSubPr>
                      <m:e>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𝑔</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oMath>
                </a14:m>
                <a:r>
                  <a:rPr lang="en-GB" dirty="0" smtClean="0"/>
                  <a:t> and </a:t>
                </a:r>
                <a14:m>
                  <m:oMath xmlns:m="http://schemas.openxmlformats.org/officeDocument/2006/math">
                    <m:r>
                      <a:rPr lang="en-GB" i="1">
                        <a:latin typeface="Cambria Math" panose="02040503050406030204" pitchFamily="18" charset="0"/>
                      </a:rPr>
                      <m:t>𝐶</m:t>
                    </m:r>
                    <m:r>
                      <a:rPr lang="en-GB" i="1">
                        <a:latin typeface="Cambria Math" panose="02040503050406030204" pitchFamily="18" charset="0"/>
                      </a:rPr>
                      <m:t>=</m:t>
                    </m:r>
                    <m:sSub>
                      <m:sSubPr>
                        <m:ctrlPr>
                          <a:rPr lang="en-ZA" i="1">
                            <a:latin typeface="Cambria Math" panose="02040503050406030204" pitchFamily="18" charset="0"/>
                          </a:rPr>
                        </m:ctrlPr>
                      </m:sSubPr>
                      <m:e>
                        <m:sSub>
                          <m:sSubPr>
                            <m:ctrlPr>
                              <a:rPr lang="en-ZA" i="1">
                                <a:latin typeface="Cambria Math" panose="02040503050406030204" pitchFamily="18" charset="0"/>
                              </a:rPr>
                            </m:ctrlPr>
                          </m:sSubPr>
                          <m:e>
                            <m:r>
                              <a:rPr lang="en-GB" i="1">
                                <a:latin typeface="Cambria Math" panose="02040503050406030204" pitchFamily="18" charset="0"/>
                              </a:rPr>
                              <m:t>𝑐</m:t>
                            </m:r>
                          </m:e>
                          <m:sub>
                            <m:r>
                              <a:rPr lang="en-GB" i="1">
                                <a:latin typeface="Cambria Math" panose="02040503050406030204" pitchFamily="18" charset="0"/>
                              </a:rPr>
                              <m:t>1</m:t>
                            </m:r>
                          </m:sub>
                        </m:sSub>
                        <m:r>
                          <a:rPr lang="en-GB" i="1">
                            <a:latin typeface="Cambria Math" panose="02040503050406030204" pitchFamily="18" charset="0"/>
                          </a:rPr>
                          <m:t>+</m:t>
                        </m:r>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𝜌</m:t>
                        </m:r>
                      </m:e>
                      <m:sub>
                        <m:r>
                          <a:rPr lang="en-GB" i="1">
                            <a:latin typeface="Cambria Math" panose="02040503050406030204" pitchFamily="18" charset="0"/>
                          </a:rPr>
                          <m:t>𝑎</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r>
                      <a:rPr lang="en-ZA" b="0" i="1" smtClean="0">
                        <a:latin typeface="Cambria Math" panose="02040503050406030204" pitchFamily="18" charset="0"/>
                      </a:rPr>
                      <m:t> </m:t>
                    </m:r>
                  </m:oMath>
                </a14:m>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M and C are not single</a:t>
                </a:r>
                <a:r>
                  <a:rPr lang="en-US" baseline="0" dirty="0" smtClean="0"/>
                  <a:t> </a:t>
                </a:r>
                <a:r>
                  <a:rPr lang="en-US" baseline="0" dirty="0" err="1" smtClean="0"/>
                  <a:t>vals</a:t>
                </a:r>
                <a:r>
                  <a:rPr lang="en-US" baseline="0" dirty="0" smtClean="0"/>
                  <a:t> per image but surfaces / </a:t>
                </a:r>
                <a:r>
                  <a:rPr lang="en-US" baseline="0" dirty="0" err="1" smtClean="0"/>
                  <a:t>rasters</a:t>
                </a:r>
                <a:endParaRPr lang="en-US"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Choice>
        <mc:Fallback xmlns="">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r>
                  <a:rPr lang="en-GB" i="0">
                    <a:latin typeface="Cambria Math" panose="02040503050406030204" pitchFamily="18" charset="0"/>
                  </a:rPr>
                  <a:t>𝑀=</a:t>
                </a:r>
                <a:r>
                  <a:rPr lang="en-ZA" i="0">
                    <a:latin typeface="Cambria Math" panose="02040503050406030204" pitchFamily="18" charset="0"/>
                  </a:rPr>
                  <a:t>〖</a:t>
                </a:r>
                <a:r>
                  <a:rPr lang="en-GB" i="0">
                    <a:latin typeface="Cambria Math" panose="02040503050406030204" pitchFamily="18" charset="0"/>
                  </a:rPr>
                  <a:t>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𝑔</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GB" dirty="0" smtClean="0"/>
                  <a:t> and </a:t>
                </a:r>
                <a:r>
                  <a:rPr lang="en-GB" i="0">
                    <a:latin typeface="Cambria Math" panose="02040503050406030204" pitchFamily="18" charset="0"/>
                  </a:rPr>
                  <a:t>𝐶=</a:t>
                </a:r>
                <a:r>
                  <a:rPr lang="en-ZA" i="0">
                    <a:latin typeface="Cambria Math" panose="02040503050406030204" pitchFamily="18" charset="0"/>
                  </a:rPr>
                  <a:t>〖</a:t>
                </a:r>
                <a:r>
                  <a:rPr lang="en-GB" i="0">
                    <a:latin typeface="Cambria Math" panose="02040503050406030204" pitchFamily="18" charset="0"/>
                  </a:rPr>
                  <a:t>𝑐</a:t>
                </a:r>
                <a:r>
                  <a:rPr lang="en-ZA" i="0">
                    <a:latin typeface="Cambria Math" panose="02040503050406030204" pitchFamily="18" charset="0"/>
                  </a:rPr>
                  <a:t>_</a:t>
                </a:r>
                <a:r>
                  <a:rPr lang="en-GB" i="0">
                    <a:latin typeface="Cambria Math" panose="02040503050406030204" pitchFamily="18" charset="0"/>
                  </a:rPr>
                  <a:t>1+1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𝜌</a:t>
                </a:r>
                <a:r>
                  <a:rPr lang="en-ZA" i="0">
                    <a:latin typeface="Cambria Math" panose="02040503050406030204" pitchFamily="18" charset="0"/>
                  </a:rPr>
                  <a:t>_</a:t>
                </a:r>
                <a:r>
                  <a:rPr lang="en-GB" i="0">
                    <a:latin typeface="Cambria Math" panose="02040503050406030204" pitchFamily="18" charset="0"/>
                  </a:rPr>
                  <a:t>𝑎</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ZA" b="0" i="0" smtClean="0">
                    <a:latin typeface="Cambria Math" panose="02040503050406030204" pitchFamily="18" charset="0"/>
                  </a:rPr>
                  <a:t> </a:t>
                </a:r>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Fallback>
      </mc:AlternateContent>
    </p:spTree>
    <p:extLst>
      <p:ext uri="{BB962C8B-B14F-4D97-AF65-F5344CB8AC3E}">
        <p14:creationId xmlns:p14="http://schemas.microsoft.com/office/powerpoint/2010/main" val="2623268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mc:AlternateContent xmlns:mc="http://schemas.openxmlformats.org/markup-compatibility/2006" xmlns:a14="http://schemas.microsoft.com/office/drawing/2010/main">
        <mc:Choice Requires="a14">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a:solidFill>
                      <a:srgbClr val="FFFFFF"/>
                    </a:solidFill>
                  </a14:hiddenFill>
                </a:ext>
                <a:ext uri="{91240B29-F687-4F45-9708-019B960494DF}">
                  <a14:hiddenLine w="9525">
                    <a:solidFill>
                      <a:srgbClr val="808080"/>
                    </a:solidFill>
                    <a:round/>
                    <a:headEnd/>
                    <a:tailEnd/>
                  </a14:hiddenLine>
                </a:ext>
                <a:ext uri="{AF507438-7753-43E0-B8FC-AC1667EBCBE1}">
                  <a14:hiddenEffects>
                    <a:effectLst>
                      <a:outerShdw dist="35921" dir="2700000" algn="ctr" rotWithShape="0">
                        <a:srgbClr val="808080"/>
                      </a:outerShdw>
                    </a:effectLst>
                  </a14:hiddenEffects>
                </a:ext>
              </a:extLst>
            </p:spPr>
            <p:txBody>
              <a:bodyPr lIns="0" tIns="0" rIns="0" bIns="0"/>
              <a:lstStyle/>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smtClean="0"/>
                  <a:t>1:40</a:t>
                </a: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Least squares estimates of </a:t>
                </a:r>
                <a14:m>
                  <m:oMath xmlns:m="http://schemas.openxmlformats.org/officeDocument/2006/math">
                    <m:r>
                      <a:rPr lang="en-GB" i="1">
                        <a:latin typeface="Cambria Math" panose="02040503050406030204" pitchFamily="18" charset="0"/>
                      </a:rPr>
                      <m:t>𝑀</m:t>
                    </m:r>
                  </m:oMath>
                </a14:m>
                <a:r>
                  <a:rPr lang="en-GB" dirty="0"/>
                  <a:t> and </a:t>
                </a:r>
                <a14:m>
                  <m:oMath xmlns:m="http://schemas.openxmlformats.org/officeDocument/2006/math">
                    <m:r>
                      <a:rPr lang="en-GB" i="1">
                        <a:latin typeface="Cambria Math" panose="02040503050406030204" pitchFamily="18" charset="0"/>
                      </a:rPr>
                      <m:t>𝐶</m:t>
                    </m:r>
                  </m:oMath>
                </a14:m>
                <a:r>
                  <a:rPr lang="en-GB" dirty="0"/>
                  <a:t> are found for each pixel of the reference image inside a sliding window, as described by Equation </a:t>
                </a: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smtClean="0"/>
                  <a:t>Aspects of resampling,</a:t>
                </a:r>
                <a:r>
                  <a:rPr lang="en-US" baseline="0" dirty="0" smtClean="0"/>
                  <a:t> cropping images </a:t>
                </a:r>
                <a:r>
                  <a:rPr lang="en-US" baseline="0" dirty="0" err="1" smtClean="0"/>
                  <a:t>etc</a:t>
                </a:r>
                <a:r>
                  <a:rPr lang="en-US" baseline="0" dirty="0" smtClean="0"/>
                  <a:t> I’m leaving out</a:t>
                </a:r>
                <a:endParaRPr lang="en-GB" dirty="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altLang="en-US" dirty="0" smtClean="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Choice>
        <mc:Fallback xmlns="">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Least squares estimates of </a:t>
                </a:r>
                <a:r>
                  <a:rPr lang="en-GB" i="0">
                    <a:latin typeface="Cambria Math" panose="02040503050406030204" pitchFamily="18" charset="0"/>
                  </a:rPr>
                  <a:t>𝑀</a:t>
                </a:r>
                <a:r>
                  <a:rPr lang="en-GB" dirty="0"/>
                  <a:t> and </a:t>
                </a:r>
                <a:r>
                  <a:rPr lang="en-GB" i="0">
                    <a:latin typeface="Cambria Math" panose="02040503050406030204" pitchFamily="18" charset="0"/>
                  </a:rPr>
                  <a:t>𝐶</a:t>
                </a:r>
                <a:r>
                  <a:rPr lang="en-GB" dirty="0"/>
                  <a:t> are found for each pixel of the reference image inside a sliding window, as described by Equation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altLang="en-US" dirty="0" smtClean="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Fallback>
      </mc:AlternateContent>
    </p:spTree>
    <p:extLst>
      <p:ext uri="{BB962C8B-B14F-4D97-AF65-F5344CB8AC3E}">
        <p14:creationId xmlns:p14="http://schemas.microsoft.com/office/powerpoint/2010/main" val="3975371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:50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NGI 4 band, NIR</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This image has a 500m resolution and contains nadir BRDF-adjusted reflectance (NBAR) data composited from the best values over a 16 day period.</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329870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:30</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Visual </a:t>
            </a:r>
            <a:r>
              <a:rPr lang="en-ZA" altLang="en-US" baseline="0" dirty="0" err="1" smtClean="0">
                <a:latin typeface="Calibri" panose="020F0502020204030204" pitchFamily="34" charset="0"/>
                <a:ea typeface="Microsoft YaHei" panose="020B0503020204020204" pitchFamily="34" charset="-122"/>
              </a:rPr>
              <a:t>ind</a:t>
            </a:r>
            <a:r>
              <a:rPr lang="en-ZA" altLang="en-US" baseline="0" dirty="0" smtClean="0">
                <a:latin typeface="Calibri" panose="020F0502020204030204" pitchFamily="34" charset="0"/>
                <a:ea typeface="Microsoft YaHei" panose="020B0503020204020204" pitchFamily="34" charset="-122"/>
              </a:rPr>
              <a:t> of </a:t>
            </a:r>
            <a:r>
              <a:rPr lang="en-ZA" altLang="en-US" baseline="0" dirty="0" err="1" smtClean="0">
                <a:latin typeface="Calibri" panose="020F0502020204030204" pitchFamily="34" charset="0"/>
                <a:ea typeface="Microsoft YaHei" panose="020B0503020204020204" pitchFamily="34" charset="-122"/>
              </a:rPr>
              <a:t>eff</a:t>
            </a:r>
            <a:endParaRPr lang="en-ZA"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err="1" smtClean="0">
                <a:latin typeface="Calibri" panose="020F0502020204030204" pitchFamily="34" charset="0"/>
                <a:ea typeface="Microsoft YaHei" panose="020B0503020204020204" pitchFamily="34" charset="-122"/>
              </a:rPr>
              <a:t>Seamlines</a:t>
            </a:r>
            <a:r>
              <a:rPr lang="en-ZA" altLang="en-US" baseline="0" dirty="0" smtClean="0">
                <a:latin typeface="Calibri" panose="020F0502020204030204" pitchFamily="34" charset="0"/>
                <a:ea typeface="Microsoft YaHei" panose="020B0503020204020204" pitchFamily="34" charset="-122"/>
              </a:rPr>
              <a:t> &amp; gradients due to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atmospheric effects</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88569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:15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err="1" smtClean="0">
                <a:latin typeface="Calibri" panose="020F0502020204030204" pitchFamily="34" charset="0"/>
                <a:ea typeface="Microsoft YaHei" panose="020B0503020204020204" pitchFamily="34" charset="-122"/>
              </a:rPr>
              <a:t>Seamlines</a:t>
            </a:r>
            <a:r>
              <a:rPr lang="en-ZA" altLang="en-US" baseline="0" dirty="0" smtClean="0">
                <a:latin typeface="Calibri" panose="020F0502020204030204" pitchFamily="34" charset="0"/>
                <a:ea typeface="Microsoft YaHei" panose="020B0503020204020204" pitchFamily="34" charset="-122"/>
              </a:rPr>
              <a:t> removed / matches </a:t>
            </a:r>
            <a:r>
              <a:rPr lang="en-ZA" altLang="en-US" baseline="0" dirty="0" err="1" smtClean="0">
                <a:latin typeface="Calibri" panose="020F0502020204030204" pitchFamily="34" charset="0"/>
                <a:ea typeface="Microsoft YaHei" panose="020B0503020204020204" pitchFamily="34" charset="-122"/>
              </a:rPr>
              <a:t>bg</a:t>
            </a:r>
            <a:r>
              <a:rPr lang="en-ZA" altLang="en-US" baseline="0" dirty="0" smtClean="0">
                <a:latin typeface="Calibri" panose="020F0502020204030204" pitchFamily="34" charset="0"/>
                <a:ea typeface="Microsoft YaHei" panose="020B0503020204020204" pitchFamily="34" charset="-122"/>
              </a:rPr>
              <a:t> </a:t>
            </a:r>
            <a:r>
              <a:rPr lang="en-ZA" altLang="en-US" baseline="0" dirty="0" err="1" smtClean="0">
                <a:latin typeface="Calibri" panose="020F0502020204030204" pitchFamily="34" charset="0"/>
                <a:ea typeface="Microsoft YaHei" panose="020B0503020204020204" pitchFamily="34" charset="-122"/>
              </a:rPr>
              <a:t>modis</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23916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:45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Comparison</a:t>
            </a:r>
            <a:r>
              <a:rPr lang="en-ZA" altLang="en-US" baseline="0" dirty="0" smtClean="0">
                <a:latin typeface="Calibri" panose="020F0502020204030204" pitchFamily="34" charset="0"/>
                <a:ea typeface="Microsoft YaHei" panose="020B0503020204020204" pitchFamily="34" charset="-122"/>
              </a:rPr>
              <a:t> to ref at ref resolution</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Resampling </a:t>
            </a:r>
            <a:r>
              <a:rPr lang="en-ZA" altLang="en-US" baseline="0" dirty="0" err="1" smtClean="0">
                <a:latin typeface="Calibri" panose="020F0502020204030204" pitchFamily="34" charset="0"/>
                <a:ea typeface="Microsoft YaHei" panose="020B0503020204020204" pitchFamily="34" charset="-122"/>
              </a:rPr>
              <a:t>alg</a:t>
            </a:r>
            <a:r>
              <a:rPr lang="en-ZA" altLang="en-US" baseline="0" dirty="0" smtClean="0">
                <a:latin typeface="Calibri" panose="020F0502020204030204" pitchFamily="34" charset="0"/>
                <a:ea typeface="Microsoft YaHei" panose="020B0503020204020204" pitchFamily="34" charset="-122"/>
              </a:rPr>
              <a:t> used is cubic spline which has constraints of smoothness which is desirable in that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 </a:t>
            </a:r>
            <a:r>
              <a:rPr lang="en-ZA" altLang="en-US" baseline="0" dirty="0" err="1" smtClean="0">
                <a:latin typeface="Calibri" panose="020F0502020204030204" pitchFamily="34" charset="0"/>
                <a:ea typeface="Microsoft YaHei" panose="020B0503020204020204" pitchFamily="34" charset="-122"/>
              </a:rPr>
              <a:t>atmopsheric</a:t>
            </a:r>
            <a:r>
              <a:rPr lang="en-ZA" altLang="en-US" baseline="0" dirty="0" smtClean="0">
                <a:latin typeface="Calibri" panose="020F0502020204030204" pitchFamily="34" charset="0"/>
                <a:ea typeface="Microsoft YaHei" panose="020B0503020204020204" pitchFamily="34" charset="-122"/>
              </a:rPr>
              <a:t> effects vary slowly smoothly.  But this means we don’t expect exact match as this would be </a:t>
            </a:r>
            <a:r>
              <a:rPr lang="en-ZA" altLang="en-US" baseline="0" dirty="0" err="1" smtClean="0">
                <a:latin typeface="Calibri" panose="020F0502020204030204" pitchFamily="34" charset="0"/>
                <a:ea typeface="Microsoft YaHei" panose="020B0503020204020204" pitchFamily="34" charset="-122"/>
              </a:rPr>
              <a:t>overfitting</a:t>
            </a:r>
            <a:r>
              <a:rPr lang="en-ZA" altLang="en-US" baseline="0" dirty="0" smtClean="0">
                <a:latin typeface="Calibri" panose="020F0502020204030204" pitchFamily="34" charset="0"/>
                <a:ea typeface="Microsoft YaHei" panose="020B0503020204020204" pitchFamily="34" charset="-122"/>
              </a:rPr>
              <a:t> to noise in ref but we nevertheless expect a decent match</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This comparison serves as a rough check on the principal of the method and of the </a:t>
            </a:r>
            <a:r>
              <a:rPr lang="en-ZA" altLang="en-US" baseline="0" dirty="0" err="1" smtClean="0">
                <a:latin typeface="Calibri" panose="020F0502020204030204" pitchFamily="34" charset="0"/>
                <a:ea typeface="Microsoft YaHei" panose="020B0503020204020204" pitchFamily="34" charset="-122"/>
              </a:rPr>
              <a:t>assumuption</a:t>
            </a:r>
            <a:r>
              <a:rPr lang="en-ZA" altLang="en-US" baseline="0" dirty="0" smtClean="0">
                <a:latin typeface="Calibri" panose="020F0502020204030204" pitchFamily="34" charset="0"/>
                <a:ea typeface="Microsoft YaHei" panose="020B0503020204020204" pitchFamily="34" charset="-122"/>
              </a:rPr>
              <a:t> that there some consistent </a:t>
            </a:r>
            <a:r>
              <a:rPr lang="en-ZA" altLang="en-US" baseline="0" dirty="0" err="1" smtClean="0">
                <a:latin typeface="Calibri" panose="020F0502020204030204" pitchFamily="34" charset="0"/>
                <a:ea typeface="Microsoft YaHei" panose="020B0503020204020204" pitchFamily="34" charset="-122"/>
              </a:rPr>
              <a:t>rel</a:t>
            </a:r>
            <a:r>
              <a:rPr lang="en-ZA" altLang="en-US" baseline="0" dirty="0" smtClean="0">
                <a:latin typeface="Calibri" panose="020F0502020204030204" pitchFamily="34" charset="0"/>
                <a:ea typeface="Microsoft YaHei" panose="020B0503020204020204" pitchFamily="34" charset="-122"/>
              </a:rPr>
              <a:t> inside the sliding window that we are modelling (i.e. perhaps that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and at effects are adequately </a:t>
            </a:r>
            <a:r>
              <a:rPr lang="en-ZA" altLang="en-US" baseline="0" dirty="0" err="1" smtClean="0">
                <a:latin typeface="Calibri" panose="020F0502020204030204" pitchFamily="34" charset="0"/>
                <a:ea typeface="Microsoft YaHei" panose="020B0503020204020204" pitchFamily="34" charset="-122"/>
              </a:rPr>
              <a:t>repr</a:t>
            </a:r>
            <a:r>
              <a:rPr lang="en-ZA" altLang="en-US" baseline="0" dirty="0" smtClean="0">
                <a:latin typeface="Calibri" panose="020F0502020204030204" pitchFamily="34" charset="0"/>
                <a:ea typeface="Microsoft YaHei" panose="020B0503020204020204" pitchFamily="34" charset="-122"/>
              </a:rPr>
              <a:t> by </a:t>
            </a:r>
            <a:r>
              <a:rPr lang="en-ZA" altLang="en-US" baseline="0" dirty="0" err="1" smtClean="0">
                <a:latin typeface="Calibri" panose="020F0502020204030204" pitchFamily="34" charset="0"/>
                <a:ea typeface="Microsoft YaHei" panose="020B0503020204020204" pitchFamily="34" charset="-122"/>
              </a:rPr>
              <a:t>modis</a:t>
            </a:r>
            <a:r>
              <a:rPr lang="en-ZA" altLang="en-US" baseline="0" dirty="0" smtClean="0">
                <a:latin typeface="Calibri" panose="020F0502020204030204" pitchFamily="34" charset="0"/>
                <a:ea typeface="Microsoft YaHei" panose="020B0503020204020204" pitchFamily="34" charset="-122"/>
              </a:rPr>
              <a:t> spatial res)</a:t>
            </a:r>
          </a:p>
          <a:p>
            <a:pPr marL="171450" indent="-171450" eaLnBrk="1" hangingPunct="1">
              <a:spcBef>
                <a:spcPts val="450"/>
              </a:spcBef>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We can make some sense</a:t>
            </a:r>
            <a:r>
              <a:rPr lang="en-ZA" altLang="en-US" baseline="0" dirty="0" smtClean="0">
                <a:latin typeface="Calibri" panose="020F0502020204030204" pitchFamily="34" charset="0"/>
                <a:ea typeface="Microsoft YaHei" panose="020B0503020204020204" pitchFamily="34" charset="-122"/>
              </a:rPr>
              <a:t> of differences as rough check on the validity of principal</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42237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Reasonable match</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Differences arise due to shadows, small high </a:t>
            </a:r>
            <a:r>
              <a:rPr lang="en-ZA" altLang="en-US" dirty="0" err="1" smtClean="0">
                <a:latin typeface="Calibri" panose="020F0502020204030204" pitchFamily="34" charset="0"/>
                <a:ea typeface="Microsoft YaHei" panose="020B0503020204020204" pitchFamily="34" charset="-122"/>
              </a:rPr>
              <a:t>refl</a:t>
            </a:r>
            <a:r>
              <a:rPr lang="en-ZA" altLang="en-US" dirty="0" smtClean="0">
                <a:latin typeface="Calibri" panose="020F0502020204030204" pitchFamily="34" charset="0"/>
                <a:ea typeface="Microsoft YaHei" panose="020B0503020204020204" pitchFamily="34" charset="-122"/>
              </a:rPr>
              <a:t> areas</a:t>
            </a:r>
            <a:r>
              <a:rPr lang="en-ZA" altLang="en-US" baseline="0" dirty="0" smtClean="0">
                <a:latin typeface="Calibri" panose="020F0502020204030204" pitchFamily="34" charset="0"/>
                <a:ea typeface="Microsoft YaHei" panose="020B0503020204020204" pitchFamily="34" charset="-122"/>
              </a:rPr>
              <a:t> which are areas where the slowly varying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assumption does not hold</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89852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Errors occur where shadows in NGI images (viewing angle)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Also occur bright sandy spots where BRDF assumption</a:t>
            </a:r>
            <a:r>
              <a:rPr lang="en-ZA" altLang="en-US" baseline="0" dirty="0" smtClean="0">
                <a:latin typeface="Calibri" panose="020F0502020204030204" pitchFamily="34" charset="0"/>
                <a:ea typeface="Microsoft YaHei" panose="020B0503020204020204" pitchFamily="34" charset="-122"/>
              </a:rPr>
              <a:t> doesn’t hold.</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43712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:45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One</a:t>
            </a:r>
            <a:r>
              <a:rPr lang="en-ZA" altLang="en-US" baseline="0" dirty="0" smtClean="0">
                <a:latin typeface="Calibri" panose="020F0502020204030204" pitchFamily="34" charset="0"/>
                <a:ea typeface="Microsoft YaHei" panose="020B0503020204020204" pitchFamily="34" charset="-122"/>
              </a:rPr>
              <a:t> shouldn’t be surprised if things fit well to your ref so we wanted to compare to a independent ref and one closer to res of NGI.</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SPOT as independent</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038188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:25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Common </a:t>
            </a:r>
            <a:r>
              <a:rPr lang="en-ZA" altLang="en-US" dirty="0">
                <a:latin typeface="Calibri" panose="020F0502020204030204" pitchFamily="34" charset="0"/>
                <a:ea typeface="Microsoft YaHei" panose="020B0503020204020204" pitchFamily="34" charset="-122"/>
              </a:rPr>
              <a:t>name </a:t>
            </a:r>
            <a:r>
              <a:rPr lang="en-ZA" altLang="en-US" dirty="0" err="1">
                <a:latin typeface="Calibri" panose="020F0502020204030204" pitchFamily="34" charset="0"/>
                <a:ea typeface="Microsoft YaHei" panose="020B0503020204020204" pitchFamily="34" charset="-122"/>
              </a:rPr>
              <a:t>Spekboom</a:t>
            </a:r>
            <a:endParaRPr lang="en-ZA" altLang="en-US" dirty="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325723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:40</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Comparison,</a:t>
            </a:r>
            <a:r>
              <a:rPr lang="en-ZA" altLang="en-US" baseline="0" dirty="0" smtClean="0">
                <a:ea typeface="Microsoft YaHei" panose="020B0503020204020204" pitchFamily="34" charset="-122"/>
              </a:rPr>
              <a:t> colour-infrared NGI mosaic to concurrent SPOT surface refl.  Very similar.  Considering simplicity of method is very good result, better than other </a:t>
            </a:r>
            <a:r>
              <a:rPr lang="en-ZA" altLang="en-US" baseline="0" dirty="0" err="1" smtClean="0">
                <a:ea typeface="Microsoft YaHei" panose="020B0503020204020204" pitchFamily="34" charset="-122"/>
              </a:rPr>
              <a:t>est</a:t>
            </a:r>
            <a:r>
              <a:rPr lang="en-ZA" altLang="en-US" baseline="0" dirty="0" smtClean="0">
                <a:ea typeface="Microsoft YaHei" panose="020B0503020204020204" pitchFamily="34" charset="-122"/>
              </a:rPr>
              <a:t> methods.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While SPOT is known to have its own calibration challenges, the similarity of these is strong indication that something is working well.</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Quantitative </a:t>
            </a:r>
            <a:r>
              <a:rPr lang="en-ZA" altLang="en-US" dirty="0" err="1" smtClean="0">
                <a:ea typeface="Microsoft YaHei" panose="020B0503020204020204" pitchFamily="34" charset="-122"/>
              </a:rPr>
              <a:t>rs</a:t>
            </a:r>
            <a:r>
              <a:rPr lang="en-ZA" altLang="en-US" dirty="0" smtClean="0">
                <a:ea typeface="Microsoft YaHei" panose="020B0503020204020204" pitchFamily="34" charset="-122"/>
              </a:rPr>
              <a:t> on </a:t>
            </a:r>
            <a:r>
              <a:rPr lang="en-ZA" altLang="en-US" dirty="0" err="1" smtClean="0">
                <a:ea typeface="Microsoft YaHei" panose="020B0503020204020204" pitchFamily="34" charset="-122"/>
              </a:rPr>
              <a:t>eerial</a:t>
            </a:r>
            <a:r>
              <a:rPr lang="en-ZA" altLang="en-US" dirty="0" smtClean="0">
                <a:ea typeface="Microsoft YaHei" panose="020B0503020204020204" pitchFamily="34" charset="-122"/>
              </a:rPr>
              <a:t> imagery of large scales still fairly uncommon mainly due to calibration issues, methods struggle to generalise over spatial/temporal,</a:t>
            </a:r>
            <a:r>
              <a:rPr lang="en-ZA" altLang="en-US" baseline="0" dirty="0" smtClean="0">
                <a:ea typeface="Microsoft YaHei" panose="020B0503020204020204" pitchFamily="34" charset="-122"/>
              </a:rPr>
              <a:t> recurring theme in </a:t>
            </a:r>
            <a:r>
              <a:rPr lang="en-ZA" altLang="en-US" baseline="0" dirty="0" err="1" smtClean="0">
                <a:ea typeface="Microsoft YaHei" panose="020B0503020204020204" pitchFamily="34" charset="-122"/>
              </a:rPr>
              <a:t>rs</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Hope this will</a:t>
            </a:r>
            <a:r>
              <a:rPr lang="en-ZA" altLang="en-US" baseline="0" dirty="0" smtClean="0">
                <a:ea typeface="Microsoft YaHei" panose="020B0503020204020204" pitchFamily="34" charset="-122"/>
              </a:rPr>
              <a:t> help </a:t>
            </a:r>
            <a:r>
              <a:rPr lang="en-ZA" altLang="en-US" dirty="0" smtClean="0">
                <a:ea typeface="Microsoft YaHei" panose="020B0503020204020204" pitchFamily="34" charset="-122"/>
              </a:rPr>
              <a:t>open</a:t>
            </a:r>
            <a:r>
              <a:rPr lang="en-ZA" altLang="en-US" baseline="0" dirty="0" smtClean="0">
                <a:ea typeface="Microsoft YaHei" panose="020B0503020204020204" pitchFamily="34" charset="-122"/>
              </a:rPr>
              <a:t> up NGI imagery to other </a:t>
            </a:r>
            <a:r>
              <a:rPr lang="en-ZA" altLang="en-US" baseline="0" dirty="0" err="1" smtClean="0">
                <a:ea typeface="Microsoft YaHei" panose="020B0503020204020204" pitchFamily="34" charset="-122"/>
              </a:rPr>
              <a:t>rs</a:t>
            </a:r>
            <a:r>
              <a:rPr lang="en-ZA" altLang="en-US" baseline="0" dirty="0" smtClean="0">
                <a:ea typeface="Microsoft YaHei" panose="020B0503020204020204" pitchFamily="34" charset="-122"/>
              </a:rPr>
              <a:t>, as it is valuable source of info that has been underutilised</a:t>
            </a:r>
          </a:p>
        </p:txBody>
      </p:sp>
    </p:spTree>
    <p:extLst>
      <p:ext uri="{BB962C8B-B14F-4D97-AF65-F5344CB8AC3E}">
        <p14:creationId xmlns:p14="http://schemas.microsoft.com/office/powerpoint/2010/main" val="33108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Bright</a:t>
            </a:r>
            <a:r>
              <a:rPr lang="en-ZA" altLang="en-US" baseline="0" dirty="0" smtClean="0">
                <a:ea typeface="Microsoft YaHei" panose="020B0503020204020204" pitchFamily="34" charset="-122"/>
              </a:rPr>
              <a:t> spot is hot spot, </a:t>
            </a:r>
            <a:r>
              <a:rPr lang="en-ZA" altLang="en-US" baseline="0" dirty="0" err="1" smtClean="0">
                <a:ea typeface="Microsoft YaHei" panose="020B0503020204020204" pitchFamily="34" charset="-122"/>
              </a:rPr>
              <a:t>refl</a:t>
            </a:r>
            <a:r>
              <a:rPr lang="en-ZA" altLang="en-US" baseline="0" dirty="0" smtClean="0">
                <a:ea typeface="Microsoft YaHei" panose="020B0503020204020204" pitchFamily="34" charset="-122"/>
              </a:rPr>
              <a:t> of sun that happens in certain terrains.  Not real and </a:t>
            </a:r>
            <a:r>
              <a:rPr lang="en-ZA" altLang="en-US" baseline="0" dirty="0" err="1" smtClean="0">
                <a:ea typeface="Microsoft YaHei" panose="020B0503020204020204" pitchFamily="34" charset="-122"/>
              </a:rPr>
              <a:t>eg</a:t>
            </a:r>
            <a:r>
              <a:rPr lang="en-ZA" altLang="en-US" baseline="0" dirty="0" smtClean="0">
                <a:ea typeface="Microsoft YaHei" panose="020B0503020204020204" pitchFamily="34" charset="-122"/>
              </a:rPr>
              <a:t> of BRDF.</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33812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:45</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2599350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mc:AlternateContent xmlns:mc="http://schemas.openxmlformats.org/markup-compatibility/2006" xmlns:a14="http://schemas.microsoft.com/office/drawing/2010/main">
        <mc:Choice Requires="a14">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a:solidFill>
                      <a:srgbClr val="FFFFFF"/>
                    </a:solidFill>
                  </a14:hiddenFill>
                </a:ext>
                <a:ext uri="{91240B29-F687-4F45-9708-019B960494DF}">
                  <a14:hiddenLine w="9525">
                    <a:solidFill>
                      <a:srgbClr val="808080"/>
                    </a:solidFill>
                    <a:round/>
                    <a:headEnd/>
                    <a:tailEnd/>
                  </a14:hiddenLine>
                </a:ext>
                <a:ext uri="{AF507438-7753-43E0-B8FC-AC1667EBCBE1}">
                  <a14:hiddenEffects>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1:50</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14:m>
                  <m:oMath xmlns:m="http://schemas.openxmlformats.org/officeDocument/2006/math">
                    <m:r>
                      <a:rPr lang="en-GB" i="1">
                        <a:latin typeface="Cambria Math" panose="02040503050406030204" pitchFamily="18" charset="0"/>
                      </a:rPr>
                      <m:t>𝑀</m:t>
                    </m:r>
                    <m:r>
                      <a:rPr lang="en-GB" i="1">
                        <a:latin typeface="Cambria Math" panose="02040503050406030204" pitchFamily="18" charset="0"/>
                      </a:rPr>
                      <m:t>=</m:t>
                    </m:r>
                    <m:sSub>
                      <m:sSubPr>
                        <m:ctrlPr>
                          <a:rPr lang="en-ZA" i="1">
                            <a:latin typeface="Cambria Math" panose="02040503050406030204" pitchFamily="18" charset="0"/>
                          </a:rPr>
                        </m:ctrlPr>
                      </m:sSubPr>
                      <m:e>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𝑔</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oMath>
                </a14:m>
                <a:r>
                  <a:rPr lang="en-GB" dirty="0" smtClean="0"/>
                  <a:t> and </a:t>
                </a:r>
                <a14:m>
                  <m:oMath xmlns:m="http://schemas.openxmlformats.org/officeDocument/2006/math">
                    <m:r>
                      <a:rPr lang="en-GB" i="1">
                        <a:latin typeface="Cambria Math" panose="02040503050406030204" pitchFamily="18" charset="0"/>
                      </a:rPr>
                      <m:t>𝐶</m:t>
                    </m:r>
                    <m:r>
                      <a:rPr lang="en-GB" i="1">
                        <a:latin typeface="Cambria Math" panose="02040503050406030204" pitchFamily="18" charset="0"/>
                      </a:rPr>
                      <m:t>=</m:t>
                    </m:r>
                    <m:sSub>
                      <m:sSubPr>
                        <m:ctrlPr>
                          <a:rPr lang="en-ZA" i="1">
                            <a:latin typeface="Cambria Math" panose="02040503050406030204" pitchFamily="18" charset="0"/>
                          </a:rPr>
                        </m:ctrlPr>
                      </m:sSubPr>
                      <m:e>
                        <m:sSub>
                          <m:sSubPr>
                            <m:ctrlPr>
                              <a:rPr lang="en-ZA" i="1">
                                <a:latin typeface="Cambria Math" panose="02040503050406030204" pitchFamily="18" charset="0"/>
                              </a:rPr>
                            </m:ctrlPr>
                          </m:sSubPr>
                          <m:e>
                            <m:r>
                              <a:rPr lang="en-GB" i="1">
                                <a:latin typeface="Cambria Math" panose="02040503050406030204" pitchFamily="18" charset="0"/>
                              </a:rPr>
                              <m:t>𝑐</m:t>
                            </m:r>
                          </m:e>
                          <m:sub>
                            <m:r>
                              <a:rPr lang="en-GB" i="1">
                                <a:latin typeface="Cambria Math" panose="02040503050406030204" pitchFamily="18" charset="0"/>
                              </a:rPr>
                              <m:t>1</m:t>
                            </m:r>
                          </m:sub>
                        </m:sSub>
                        <m:r>
                          <a:rPr lang="en-GB" i="1">
                            <a:latin typeface="Cambria Math" panose="02040503050406030204" pitchFamily="18" charset="0"/>
                          </a:rPr>
                          <m:t>+</m:t>
                        </m:r>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𝜌</m:t>
                        </m:r>
                      </m:e>
                      <m:sub>
                        <m:r>
                          <a:rPr lang="en-GB" i="1">
                            <a:latin typeface="Cambria Math" panose="02040503050406030204" pitchFamily="18" charset="0"/>
                          </a:rPr>
                          <m:t>𝑎</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r>
                      <a:rPr lang="en-ZA" b="0" i="1" smtClean="0">
                        <a:latin typeface="Cambria Math" panose="02040503050406030204" pitchFamily="18" charset="0"/>
                      </a:rPr>
                      <m:t> </m:t>
                    </m:r>
                  </m:oMath>
                </a14:m>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M and C are not single</a:t>
                </a:r>
                <a:r>
                  <a:rPr lang="en-US" baseline="0" dirty="0" smtClean="0"/>
                  <a:t> </a:t>
                </a:r>
                <a:r>
                  <a:rPr lang="en-US" baseline="0" dirty="0" err="1" smtClean="0"/>
                  <a:t>vals</a:t>
                </a:r>
                <a:r>
                  <a:rPr lang="en-US" baseline="0" dirty="0" smtClean="0"/>
                  <a:t> per image but surfaces / </a:t>
                </a:r>
                <a:r>
                  <a:rPr lang="en-US" baseline="0" dirty="0" err="1" smtClean="0"/>
                  <a:t>rasters</a:t>
                </a:r>
                <a:endParaRPr lang="en-US"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Choice>
        <mc:Fallback xmlns="">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r>
                  <a:rPr lang="en-GB" i="0">
                    <a:latin typeface="Cambria Math" panose="02040503050406030204" pitchFamily="18" charset="0"/>
                  </a:rPr>
                  <a:t>𝑀=</a:t>
                </a:r>
                <a:r>
                  <a:rPr lang="en-ZA" i="0">
                    <a:latin typeface="Cambria Math" panose="02040503050406030204" pitchFamily="18" charset="0"/>
                  </a:rPr>
                  <a:t>〖</a:t>
                </a:r>
                <a:r>
                  <a:rPr lang="en-GB" i="0">
                    <a:latin typeface="Cambria Math" panose="02040503050406030204" pitchFamily="18" charset="0"/>
                  </a:rPr>
                  <a:t>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𝑔</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GB" dirty="0" smtClean="0"/>
                  <a:t> and </a:t>
                </a:r>
                <a:r>
                  <a:rPr lang="en-GB" i="0">
                    <a:latin typeface="Cambria Math" panose="02040503050406030204" pitchFamily="18" charset="0"/>
                  </a:rPr>
                  <a:t>𝐶=</a:t>
                </a:r>
                <a:r>
                  <a:rPr lang="en-ZA" i="0">
                    <a:latin typeface="Cambria Math" panose="02040503050406030204" pitchFamily="18" charset="0"/>
                  </a:rPr>
                  <a:t>〖</a:t>
                </a:r>
                <a:r>
                  <a:rPr lang="en-GB" i="0">
                    <a:latin typeface="Cambria Math" panose="02040503050406030204" pitchFamily="18" charset="0"/>
                  </a:rPr>
                  <a:t>𝑐</a:t>
                </a:r>
                <a:r>
                  <a:rPr lang="en-ZA" i="0">
                    <a:latin typeface="Cambria Math" panose="02040503050406030204" pitchFamily="18" charset="0"/>
                  </a:rPr>
                  <a:t>_</a:t>
                </a:r>
                <a:r>
                  <a:rPr lang="en-GB" i="0">
                    <a:latin typeface="Cambria Math" panose="02040503050406030204" pitchFamily="18" charset="0"/>
                  </a:rPr>
                  <a:t>1+1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𝜌</a:t>
                </a:r>
                <a:r>
                  <a:rPr lang="en-ZA" i="0">
                    <a:latin typeface="Cambria Math" panose="02040503050406030204" pitchFamily="18" charset="0"/>
                  </a:rPr>
                  <a:t>_</a:t>
                </a:r>
                <a:r>
                  <a:rPr lang="en-GB" i="0">
                    <a:latin typeface="Cambria Math" panose="02040503050406030204" pitchFamily="18" charset="0"/>
                  </a:rPr>
                  <a:t>𝑎</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ZA" b="0" i="0" smtClean="0">
                    <a:latin typeface="Cambria Math" panose="02040503050406030204" pitchFamily="18" charset="0"/>
                  </a:rPr>
                  <a:t> </a:t>
                </a:r>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Fallback>
      </mc:AlternateContent>
    </p:spTree>
    <p:extLst>
      <p:ext uri="{BB962C8B-B14F-4D97-AF65-F5344CB8AC3E}">
        <p14:creationId xmlns:p14="http://schemas.microsoft.com/office/powerpoint/2010/main" val="3896456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:20</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538225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Mostly new calib references</a:t>
            </a:r>
          </a:p>
        </p:txBody>
      </p:sp>
    </p:spTree>
    <p:extLst>
      <p:ext uri="{BB962C8B-B14F-4D97-AF65-F5344CB8AC3E}">
        <p14:creationId xmlns:p14="http://schemas.microsoft.com/office/powerpoint/2010/main" val="4134053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Mostly new calib references</a:t>
            </a:r>
          </a:p>
        </p:txBody>
      </p:sp>
    </p:spTree>
    <p:extLst>
      <p:ext uri="{BB962C8B-B14F-4D97-AF65-F5344CB8AC3E}">
        <p14:creationId xmlns:p14="http://schemas.microsoft.com/office/powerpoint/2010/main" val="62799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5113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1:05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Separate canopy cover and </a:t>
            </a:r>
            <a:r>
              <a:rPr lang="en-ZA" altLang="en-US" dirty="0" err="1" smtClean="0">
                <a:latin typeface="Calibri" panose="020F0502020204030204" pitchFamily="34" charset="0"/>
                <a:ea typeface="Microsoft YaHei" panose="020B0503020204020204" pitchFamily="34" charset="-122"/>
              </a:rPr>
              <a:t>cs</a:t>
            </a:r>
            <a:r>
              <a:rPr lang="en-ZA" altLang="en-US" baseline="0" dirty="0" smtClean="0">
                <a:latin typeface="Calibri" panose="020F0502020204030204" pitchFamily="34" charset="0"/>
                <a:ea typeface="Microsoft YaHei" panose="020B0503020204020204" pitchFamily="34" charset="-122"/>
              </a:rPr>
              <a:t> mapping sections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There is existing </a:t>
            </a:r>
            <a:r>
              <a:rPr lang="en-ZA" altLang="en-US" baseline="0" dirty="0" err="1" smtClean="0">
                <a:latin typeface="Calibri" panose="020F0502020204030204" pitchFamily="34" charset="0"/>
                <a:ea typeface="Microsoft YaHei" panose="020B0503020204020204" pitchFamily="34" charset="-122"/>
              </a:rPr>
              <a:t>cs</a:t>
            </a:r>
            <a:r>
              <a:rPr lang="en-ZA" altLang="en-US" baseline="0" dirty="0" smtClean="0">
                <a:latin typeface="Calibri" panose="020F0502020204030204" pitchFamily="34" charset="0"/>
                <a:ea typeface="Microsoft YaHei" panose="020B0503020204020204" pitchFamily="34" charset="-122"/>
              </a:rPr>
              <a:t> ground truth, I need to locate it accurately in imagery</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Common </a:t>
            </a:r>
            <a:r>
              <a:rPr lang="en-ZA" altLang="en-US" dirty="0">
                <a:latin typeface="Calibri" panose="020F0502020204030204" pitchFamily="34" charset="0"/>
                <a:ea typeface="Microsoft YaHei" panose="020B0503020204020204" pitchFamily="34" charset="-122"/>
              </a:rPr>
              <a:t>name </a:t>
            </a:r>
            <a:r>
              <a:rPr lang="en-ZA" altLang="en-US" dirty="0" err="1">
                <a:latin typeface="Calibri" panose="020F0502020204030204" pitchFamily="34" charset="0"/>
                <a:ea typeface="Microsoft YaHei" panose="020B0503020204020204" pitchFamily="34" charset="-122"/>
              </a:rPr>
              <a:t>Spekboom</a:t>
            </a:r>
            <a:endParaRPr lang="en-ZA" altLang="en-US" dirty="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73717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The field study was done in collaboration Jan Vlok, He also has provided general advice, Research is of interest to him as he does some work with Spekboom restoration</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The main research method is quantitative remote sensing</a:t>
            </a:r>
          </a:p>
        </p:txBody>
      </p:sp>
    </p:spTree>
    <p:extLst>
      <p:ext uri="{BB962C8B-B14F-4D97-AF65-F5344CB8AC3E}">
        <p14:creationId xmlns:p14="http://schemas.microsoft.com/office/powerpoint/2010/main" val="4101970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a:latin typeface="Calibri" panose="020F0502020204030204" pitchFamily="34" charset="0"/>
                <a:ea typeface="Microsoft YaHei" panose="020B0503020204020204" pitchFamily="34" charset="-122"/>
              </a:rPr>
              <a:t>Recently have reduced study area as working with imagery for whole of study area was time consuming – give figures – 1 job of calibrated imagery = 400GB</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a:latin typeface="Calibri" panose="020F0502020204030204" pitchFamily="34" charset="0"/>
                <a:ea typeface="Microsoft YaHei" panose="020B0503020204020204" pitchFamily="34" charset="-122"/>
              </a:rPr>
              <a:t>Not practical to test methods on such a large volume of data</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a:latin typeface="Calibri" panose="020F0502020204030204" pitchFamily="34" charset="0"/>
                <a:ea typeface="Microsoft YaHei" panose="020B0503020204020204" pitchFamily="34" charset="-122"/>
              </a:rPr>
              <a:t>Reduced area still presents challenging calibration/classification problem</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MP’s ground truth: </a:t>
            </a:r>
            <a:r>
              <a:rPr lang="en-GB" sz="1200" kern="1200" dirty="0" smtClean="0">
                <a:solidFill>
                  <a:srgbClr val="000000"/>
                </a:solidFill>
                <a:effectLst/>
                <a:latin typeface="Times New Roman" panose="02020603050405020304" pitchFamily="18" charset="0"/>
                <a:ea typeface="+mn-ea"/>
                <a:cs typeface="+mn-cs"/>
              </a:rPr>
              <a:t>191 5x5m grids covering different habitats and levels of degradation</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667806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1:45</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Radiometric</a:t>
            </a:r>
            <a:r>
              <a:rPr lang="en-GB" baseline="0" dirty="0" smtClean="0"/>
              <a:t> means spectral content or colour.</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Recurring theme in literature around problems, extending methods over space and time which is partially calibration issue.</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Effects that result in radiometric</a:t>
            </a:r>
            <a:r>
              <a:rPr lang="en-GB" baseline="0" dirty="0" smtClean="0"/>
              <a:t> variation are </a:t>
            </a:r>
            <a:r>
              <a:rPr lang="en-GB" baseline="0" dirty="0" err="1" smtClean="0"/>
              <a:t>phsyically</a:t>
            </a:r>
            <a:r>
              <a:rPr lang="en-GB" baseline="0" dirty="0" smtClean="0"/>
              <a:t> complex and difficult to simulate and quantify.</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Absolute</a:t>
            </a:r>
            <a:r>
              <a:rPr lang="en-GB" baseline="0" dirty="0" smtClean="0"/>
              <a:t> </a:t>
            </a:r>
            <a:r>
              <a:rPr lang="en-GB" baseline="0" dirty="0" err="1" smtClean="0"/>
              <a:t>meas</a:t>
            </a:r>
            <a:r>
              <a:rPr lang="en-GB" baseline="0" dirty="0" smtClean="0"/>
              <a:t> not strictly necessary, so long as consistent can be relative but absolute useful for combining / comparing data, consistency over time.</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Also </a:t>
            </a:r>
            <a:r>
              <a:rPr lang="en-GB" dirty="0" err="1" smtClean="0"/>
              <a:t>req’d</a:t>
            </a:r>
            <a:r>
              <a:rPr lang="en-GB" dirty="0" smtClean="0"/>
              <a:t> for my research,</a:t>
            </a:r>
            <a:r>
              <a:rPr lang="en-GB" baseline="0" dirty="0" smtClean="0"/>
              <a:t> </a:t>
            </a:r>
            <a:r>
              <a:rPr lang="en-GB" baseline="0" dirty="0" err="1" smtClean="0"/>
              <a:t>ngi</a:t>
            </a:r>
            <a:r>
              <a:rPr lang="en-GB" baseline="0" dirty="0" smtClean="0"/>
              <a:t> economical but </a:t>
            </a:r>
            <a:r>
              <a:rPr lang="en-GB" baseline="0" dirty="0" err="1" smtClean="0"/>
              <a:t>uncalibrated</a:t>
            </a:r>
            <a:r>
              <a:rPr lang="en-GB" baseline="0" dirty="0" smtClean="0"/>
              <a:t>.  Allows fusion w</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high spatial resolution of these images enables analyses on a finer spatial scale than most satellite based platforms can provide and consequently opens up the exploitation of information such as texture, object-based features and unmixed pixel spectra that is not available or less effective in lower resolution images </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54873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effectLst/>
                <a:latin typeface="Times New Roman" panose="02020603050405020304" pitchFamily="18" charset="0"/>
                <a:ea typeface="+mn-ea"/>
                <a:cs typeface="+mn-cs"/>
              </a:rPr>
              <a:t>1:21</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effectLst/>
                <a:latin typeface="Times New Roman" panose="02020603050405020304" pitchFamily="18" charset="0"/>
                <a:ea typeface="+mn-ea"/>
                <a:cs typeface="+mn-cs"/>
              </a:rPr>
              <a:t>BRDF and</a:t>
            </a:r>
            <a:r>
              <a:rPr lang="en-US" sz="1200" kern="1200" baseline="0" dirty="0" smtClean="0">
                <a:solidFill>
                  <a:srgbClr val="000000"/>
                </a:solidFill>
                <a:effectLst/>
                <a:latin typeface="Times New Roman" panose="02020603050405020304" pitchFamily="18" charset="0"/>
                <a:ea typeface="+mn-ea"/>
                <a:cs typeface="+mn-cs"/>
              </a:rPr>
              <a:t> atmospheric effects are main causes of radiometric inconsistency</a:t>
            </a:r>
            <a:endParaRPr lang="en-GB" sz="1200" kern="120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kern="1200" dirty="0" smtClean="0">
                <a:solidFill>
                  <a:srgbClr val="000000"/>
                </a:solidFill>
                <a:effectLst/>
                <a:latin typeface="Times New Roman" panose="02020603050405020304" pitchFamily="18" charset="0"/>
                <a:ea typeface="+mn-ea"/>
                <a:cs typeface="+mn-cs"/>
              </a:rPr>
              <a:t>The popular technique of kernel-based BRDF correction models different scattering modes of the land cover as parameterised kernels and the BRDF as a linear combination of these kernels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kern="1200" dirty="0" smtClean="0">
                <a:solidFill>
                  <a:srgbClr val="000000"/>
                </a:solidFill>
                <a:effectLst/>
                <a:latin typeface="Times New Roman" panose="02020603050405020304" pitchFamily="18" charset="0"/>
                <a:ea typeface="+mn-ea"/>
                <a:cs typeface="+mn-cs"/>
              </a:rPr>
              <a:t>RTM models complex process</a:t>
            </a:r>
            <a:r>
              <a:rPr lang="en-GB" sz="1200" kern="1200" baseline="0" dirty="0" smtClean="0">
                <a:solidFill>
                  <a:srgbClr val="000000"/>
                </a:solidFill>
                <a:effectLst/>
                <a:latin typeface="Times New Roman" panose="02020603050405020304" pitchFamily="18" charset="0"/>
                <a:ea typeface="+mn-ea"/>
                <a:cs typeface="+mn-cs"/>
              </a:rPr>
              <a:t> of how sunlight is scattered in the atmosphere and off the land surface based on physical principles.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Large view angles of aerial imaging cameras cause the solar and viewing geometries to vary significantly throughout </a:t>
            </a:r>
            <a:r>
              <a:rPr lang="en-GB" sz="800" dirty="0" smtClean="0"/>
              <a:t> </a:t>
            </a:r>
            <a:r>
              <a:rPr lang="en-GB" dirty="0" smtClean="0"/>
              <a:t>the image i.e. BRDF (</a:t>
            </a:r>
            <a:r>
              <a:rPr lang="en-GB" dirty="0" err="1" smtClean="0"/>
              <a:t>Lelong</a:t>
            </a:r>
            <a:r>
              <a:rPr lang="en-GB" dirty="0" smtClean="0"/>
              <a:t> et al. 2008).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Long history</a:t>
            </a:r>
            <a:r>
              <a:rPr lang="en-GB" baseline="0" dirty="0" smtClean="0"/>
              <a:t> of </a:t>
            </a:r>
            <a:r>
              <a:rPr lang="en-GB" baseline="0" dirty="0" err="1" smtClean="0"/>
              <a:t>atcor</a:t>
            </a:r>
            <a:r>
              <a:rPr lang="en-GB" baseline="0" dirty="0" smtClean="0"/>
              <a:t> and </a:t>
            </a:r>
            <a:r>
              <a:rPr lang="en-GB" baseline="0" dirty="0" err="1" smtClean="0"/>
              <a:t>brdf</a:t>
            </a:r>
            <a:r>
              <a:rPr lang="en-GB" baseline="0" dirty="0" smtClean="0"/>
              <a:t> but…. Aerial is challenge</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Multi-day campaigns. are usually carried out over multiple days resulting in significant variation in BRDF and atmospheric conditions</a:t>
            </a:r>
            <a:r>
              <a:rPr lang="en-GB" sz="800" dirty="0" smtClean="0"/>
              <a:t> </a:t>
            </a:r>
            <a:r>
              <a:rPr lang="en-GB" dirty="0" smtClean="0"/>
              <a:t>(Collings et al. 2011; Chandelier &amp; </a:t>
            </a:r>
            <a:r>
              <a:rPr lang="en-GB" dirty="0" err="1" smtClean="0"/>
              <a:t>Martinoty</a:t>
            </a:r>
            <a:r>
              <a:rPr lang="en-GB" dirty="0" smtClean="0"/>
              <a:t> 2009; </a:t>
            </a:r>
            <a:r>
              <a:rPr lang="en-GB" dirty="0" err="1" smtClean="0"/>
              <a:t>Honkavaara</a:t>
            </a:r>
            <a:r>
              <a:rPr lang="en-GB" dirty="0" smtClean="0"/>
              <a:t> et al. 2009). </a:t>
            </a:r>
            <a:endParaRPr lang="en-GB" sz="1200" kern="1200" baseline="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Each land cover has its own unique BRDF (</a:t>
            </a:r>
            <a:r>
              <a:rPr lang="en-GB" dirty="0" err="1" smtClean="0"/>
              <a:t>Honkavaara</a:t>
            </a:r>
            <a:r>
              <a:rPr lang="en-GB" dirty="0" smtClean="0"/>
              <a:t> et al. 2009; </a:t>
            </a:r>
            <a:r>
              <a:rPr lang="en-GB" dirty="0" err="1" smtClean="0"/>
              <a:t>Strahler</a:t>
            </a:r>
            <a:r>
              <a:rPr lang="en-GB" dirty="0" smtClean="0"/>
              <a:t> et al. 1999) and corrections should ideally model each of these covers separately (Collings et al. 2010; </a:t>
            </a:r>
            <a:r>
              <a:rPr lang="en-GB" dirty="0" err="1" smtClean="0"/>
              <a:t>Honkavaara</a:t>
            </a:r>
            <a:r>
              <a:rPr lang="en-GB" dirty="0" smtClean="0"/>
              <a:t> et al. 2009).</a:t>
            </a:r>
            <a:endParaRPr lang="en-GB" sz="1200" kern="120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68984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:50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Also </a:t>
            </a:r>
            <a:r>
              <a:rPr lang="en-GB" dirty="0" err="1" smtClean="0"/>
              <a:t>req’d</a:t>
            </a:r>
            <a:r>
              <a:rPr lang="en-GB" dirty="0" smtClean="0"/>
              <a:t> for my research,</a:t>
            </a:r>
            <a:r>
              <a:rPr lang="en-GB" baseline="0" dirty="0" smtClean="0"/>
              <a:t> </a:t>
            </a:r>
            <a:r>
              <a:rPr lang="en-GB" baseline="0" dirty="0" err="1" smtClean="0"/>
              <a:t>ngi</a:t>
            </a:r>
            <a:r>
              <a:rPr lang="en-GB" baseline="0" dirty="0" smtClean="0"/>
              <a:t> economical but </a:t>
            </a:r>
            <a:r>
              <a:rPr lang="en-GB" baseline="0" dirty="0" err="1" smtClean="0"/>
              <a:t>uncalibrated</a:t>
            </a:r>
            <a:r>
              <a:rPr lang="en-GB" baseline="0" dirty="0" smtClean="0"/>
              <a:t>.</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high spatial resolution of these images enables analyses on a finer spatial scale than most satellite based platforms can provide and consequently opens up the exploitation of information such as texture, object-based features and unmixed pixel spectra that is not available or less effective in lower resolution images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parameters of the model are solved by minimising a cost function that includes costs for internal accuracy of each image, similarity of overlapping image regions and smoothness  of the mosaic.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latin typeface="Calibri" panose="020F0502020204030204" pitchFamily="34" charset="0"/>
                <a:ea typeface="Microsoft YaHei" panose="020B0503020204020204" pitchFamily="34" charset="-122"/>
              </a:rPr>
              <a:t>Known</a:t>
            </a:r>
            <a:r>
              <a:rPr lang="en-GB" altLang="en-US" baseline="0" dirty="0" smtClean="0">
                <a:latin typeface="Calibri" panose="020F0502020204030204" pitchFamily="34" charset="0"/>
                <a:ea typeface="Microsoft YaHei" panose="020B0503020204020204" pitchFamily="34" charset="-122"/>
              </a:rPr>
              <a:t> ground ref often not practical </a:t>
            </a:r>
            <a:r>
              <a:rPr lang="en-GB" altLang="en-US" baseline="0" dirty="0" err="1" smtClean="0">
                <a:latin typeface="Calibri" panose="020F0502020204030204" pitchFamily="34" charset="0"/>
                <a:ea typeface="Microsoft YaHei" panose="020B0503020204020204" pitchFamily="34" charset="-122"/>
              </a:rPr>
              <a:t>eg</a:t>
            </a:r>
            <a:r>
              <a:rPr lang="en-GB" altLang="en-US" baseline="0" dirty="0" smtClean="0">
                <a:latin typeface="Calibri" panose="020F0502020204030204" pitchFamily="34" charset="0"/>
                <a:ea typeface="Microsoft YaHei" panose="020B0503020204020204" pitchFamily="34" charset="-122"/>
              </a:rPr>
              <a:t> costly or old imagery</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5111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:50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Cross calibration</a:t>
            </a:r>
            <a:r>
              <a:rPr lang="en-GB" baseline="0" dirty="0" smtClean="0"/>
              <a:t> was suggested by </a:t>
            </a:r>
            <a:r>
              <a:rPr lang="en-GB" baseline="0" dirty="0" err="1" smtClean="0"/>
              <a:t>avn</a:t>
            </a:r>
            <a:r>
              <a:rPr lang="en-GB" baseline="0" dirty="0" smtClean="0"/>
              <a:t> as a possible way around some of the difficulties discussed.</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aseline="0" dirty="0" smtClean="0"/>
              <a:t>Importantly it avoids the need to ground measurements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If viewing and solar geometries differ substantially between the reference satellite and </a:t>
            </a:r>
            <a:r>
              <a:rPr lang="en-GB" dirty="0" err="1" smtClean="0"/>
              <a:t>uncalibrated</a:t>
            </a:r>
            <a:r>
              <a:rPr lang="en-GB" dirty="0" smtClean="0"/>
              <a:t> sensor, knowledge of the BRDF of the land cover   is necessary to convert for solar and viewing geometry.   Terrain?</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In some cases a RTM and BRDF model is used to simulate the reference TOA radiance for the viewing conditions of the </a:t>
            </a:r>
            <a:r>
              <a:rPr lang="en-GB" dirty="0" err="1" smtClean="0"/>
              <a:t>uncalibrated</a:t>
            </a:r>
            <a:r>
              <a:rPr lang="en-GB" dirty="0" smtClean="0"/>
              <a:t> sensor.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Success</a:t>
            </a:r>
            <a:r>
              <a:rPr lang="en-GB" baseline="0" dirty="0" smtClean="0"/>
              <a:t> sometimes with accuracies as good as ground ref / vicarious </a:t>
            </a:r>
            <a:r>
              <a:rPr lang="en-GB" baseline="0" dirty="0" err="1" smtClean="0"/>
              <a:t>calib</a:t>
            </a:r>
            <a:r>
              <a:rPr lang="en-GB" baseline="0" dirty="0" smtClean="0"/>
              <a:t> approach.</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Desert regions with flat terrain, clean and dry atmosphere and where the surface reflectance varies little over space and time are favoured (Liu et al. 2004).</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dirty="0" smtClean="0"/>
          </a:p>
        </p:txBody>
      </p:sp>
    </p:spTree>
    <p:extLst>
      <p:ext uri="{BB962C8B-B14F-4D97-AF65-F5344CB8AC3E}">
        <p14:creationId xmlns:p14="http://schemas.microsoft.com/office/powerpoint/2010/main" val="2464431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90A4532-4407-44B7-9B6C-FD87819E2B78}" type="slidenum">
              <a:rPr lang="en-US" altLang="en-US"/>
              <a:pPr/>
              <a:t>‹#›</a:t>
            </a:fld>
            <a:endParaRPr lang="en-US" altLang="en-US"/>
          </a:p>
        </p:txBody>
      </p:sp>
    </p:spTree>
    <p:extLst>
      <p:ext uri="{BB962C8B-B14F-4D97-AF65-F5344CB8AC3E}">
        <p14:creationId xmlns:p14="http://schemas.microsoft.com/office/powerpoint/2010/main" val="3077383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4B32A9CE-8692-4E21-A6F5-CE6748DAAE40}" type="slidenum">
              <a:rPr lang="en-US" altLang="en-US"/>
              <a:pPr/>
              <a:t>‹#›</a:t>
            </a:fld>
            <a:endParaRPr lang="en-US" altLang="en-US"/>
          </a:p>
        </p:txBody>
      </p:sp>
    </p:spTree>
    <p:extLst>
      <p:ext uri="{BB962C8B-B14F-4D97-AF65-F5344CB8AC3E}">
        <p14:creationId xmlns:p14="http://schemas.microsoft.com/office/powerpoint/2010/main" val="402181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5813" cy="5942013"/>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9800" cy="5942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E9D63BFE-A656-4382-8AFC-AF382FBDEC9A}" type="slidenum">
              <a:rPr lang="en-US" altLang="en-US"/>
              <a:pPr/>
              <a:t>‹#›</a:t>
            </a:fld>
            <a:endParaRPr lang="en-US" altLang="en-US"/>
          </a:p>
        </p:txBody>
      </p:sp>
    </p:spTree>
    <p:extLst>
      <p:ext uri="{BB962C8B-B14F-4D97-AF65-F5344CB8AC3E}">
        <p14:creationId xmlns:p14="http://schemas.microsoft.com/office/powerpoint/2010/main" val="703981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5E7A75B2-5EA1-4268-BE05-5061111016C0}" type="slidenum">
              <a:rPr lang="en-US" altLang="en-US"/>
              <a:pPr/>
              <a:t>‹#›</a:t>
            </a:fld>
            <a:endParaRPr lang="en-US" altLang="en-US"/>
          </a:p>
        </p:txBody>
      </p:sp>
    </p:spTree>
    <p:extLst>
      <p:ext uri="{BB962C8B-B14F-4D97-AF65-F5344CB8AC3E}">
        <p14:creationId xmlns:p14="http://schemas.microsoft.com/office/powerpoint/2010/main" val="2895292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86328A4-F283-42F5-BFF5-055968A7BE78}" type="slidenum">
              <a:rPr lang="en-US" altLang="en-US"/>
              <a:pPr/>
              <a:t>‹#›</a:t>
            </a:fld>
            <a:endParaRPr lang="en-US" altLang="en-US"/>
          </a:p>
        </p:txBody>
      </p:sp>
    </p:spTree>
    <p:extLst>
      <p:ext uri="{BB962C8B-B14F-4D97-AF65-F5344CB8AC3E}">
        <p14:creationId xmlns:p14="http://schemas.microsoft.com/office/powerpoint/2010/main" val="2168986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03B6C963-4E73-4A35-8BCA-DA8DE699672B}" type="slidenum">
              <a:rPr lang="en-US" altLang="en-US"/>
              <a:pPr/>
              <a:t>‹#›</a:t>
            </a:fld>
            <a:endParaRPr lang="en-US" altLang="en-US"/>
          </a:p>
        </p:txBody>
      </p:sp>
    </p:spTree>
    <p:extLst>
      <p:ext uri="{BB962C8B-B14F-4D97-AF65-F5344CB8AC3E}">
        <p14:creationId xmlns:p14="http://schemas.microsoft.com/office/powerpoint/2010/main" val="1182927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7013"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6613" y="1600200"/>
            <a:ext cx="4038600"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1B9EEA91-097B-403D-B637-60455C6529C2}" type="slidenum">
              <a:rPr lang="en-US" altLang="en-US"/>
              <a:pPr/>
              <a:t>‹#›</a:t>
            </a:fld>
            <a:endParaRPr lang="en-US" altLang="en-US"/>
          </a:p>
        </p:txBody>
      </p:sp>
    </p:spTree>
    <p:extLst>
      <p:ext uri="{BB962C8B-B14F-4D97-AF65-F5344CB8AC3E}">
        <p14:creationId xmlns:p14="http://schemas.microsoft.com/office/powerpoint/2010/main" val="375429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F9518AF7-88C7-4654-B6B0-1649F5131518}" type="slidenum">
              <a:rPr lang="en-US" altLang="en-US"/>
              <a:pPr/>
              <a:t>‹#›</a:t>
            </a:fld>
            <a:endParaRPr lang="en-US" altLang="en-US"/>
          </a:p>
        </p:txBody>
      </p:sp>
    </p:spTree>
    <p:extLst>
      <p:ext uri="{BB962C8B-B14F-4D97-AF65-F5344CB8AC3E}">
        <p14:creationId xmlns:p14="http://schemas.microsoft.com/office/powerpoint/2010/main" val="2731780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6A1827F4-B2AF-428A-BB88-614EB7CC5906}" type="slidenum">
              <a:rPr lang="en-US" altLang="en-US"/>
              <a:pPr/>
              <a:t>‹#›</a:t>
            </a:fld>
            <a:endParaRPr lang="en-US" altLang="en-US"/>
          </a:p>
        </p:txBody>
      </p:sp>
    </p:spTree>
    <p:extLst>
      <p:ext uri="{BB962C8B-B14F-4D97-AF65-F5344CB8AC3E}">
        <p14:creationId xmlns:p14="http://schemas.microsoft.com/office/powerpoint/2010/main" val="2357823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FB44DDED-BE62-4783-B66B-86BC2E7EB366}" type="slidenum">
              <a:rPr lang="en-US" altLang="en-US"/>
              <a:pPr/>
              <a:t>‹#›</a:t>
            </a:fld>
            <a:endParaRPr lang="en-US" altLang="en-US"/>
          </a:p>
        </p:txBody>
      </p:sp>
    </p:spTree>
    <p:extLst>
      <p:ext uri="{BB962C8B-B14F-4D97-AF65-F5344CB8AC3E}">
        <p14:creationId xmlns:p14="http://schemas.microsoft.com/office/powerpoint/2010/main" val="3767190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9671B418-DA4E-4561-858A-965EB2D522CA}" type="slidenum">
              <a:rPr lang="en-US" altLang="en-US"/>
              <a:pPr/>
              <a:t>‹#›</a:t>
            </a:fld>
            <a:endParaRPr lang="en-US" altLang="en-US"/>
          </a:p>
        </p:txBody>
      </p:sp>
    </p:spTree>
    <p:extLst>
      <p:ext uri="{BB962C8B-B14F-4D97-AF65-F5344CB8AC3E}">
        <p14:creationId xmlns:p14="http://schemas.microsoft.com/office/powerpoint/2010/main" val="243438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37C2C6BB-6CF3-4930-B09E-1EEEF8F32CAE}" type="slidenum">
              <a:rPr lang="en-US" altLang="en-US"/>
              <a:pPr/>
              <a:t>‹#›</a:t>
            </a:fld>
            <a:endParaRPr lang="en-US" altLang="en-US"/>
          </a:p>
        </p:txBody>
      </p:sp>
    </p:spTree>
    <p:extLst>
      <p:ext uri="{BB962C8B-B14F-4D97-AF65-F5344CB8AC3E}">
        <p14:creationId xmlns:p14="http://schemas.microsoft.com/office/powerpoint/2010/main" val="3645663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AFC5277A-0FC5-42CB-8417-0AE268D94081}" type="slidenum">
              <a:rPr lang="en-US" altLang="en-US"/>
              <a:pPr/>
              <a:t>‹#›</a:t>
            </a:fld>
            <a:endParaRPr lang="en-US" altLang="en-US"/>
          </a:p>
        </p:txBody>
      </p:sp>
    </p:spTree>
    <p:extLst>
      <p:ext uri="{BB962C8B-B14F-4D97-AF65-F5344CB8AC3E}">
        <p14:creationId xmlns:p14="http://schemas.microsoft.com/office/powerpoint/2010/main" val="175514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1EDDBD38-3779-407C-B0B8-5D50BA6A100F}" type="slidenum">
              <a:rPr lang="en-US" altLang="en-US"/>
              <a:pPr/>
              <a:t>‹#›</a:t>
            </a:fld>
            <a:endParaRPr lang="en-US" altLang="en-US"/>
          </a:p>
        </p:txBody>
      </p:sp>
    </p:spTree>
    <p:extLst>
      <p:ext uri="{BB962C8B-B14F-4D97-AF65-F5344CB8AC3E}">
        <p14:creationId xmlns:p14="http://schemas.microsoft.com/office/powerpoint/2010/main" val="21158834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5813" cy="5942013"/>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9800" cy="5942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F1A8EA9C-C68F-47E8-BBBA-7D4B0ABD899F}" type="slidenum">
              <a:rPr lang="en-US" altLang="en-US"/>
              <a:pPr/>
              <a:t>‹#›</a:t>
            </a:fld>
            <a:endParaRPr lang="en-US" altLang="en-US"/>
          </a:p>
        </p:txBody>
      </p:sp>
    </p:spTree>
    <p:extLst>
      <p:ext uri="{BB962C8B-B14F-4D97-AF65-F5344CB8AC3E}">
        <p14:creationId xmlns:p14="http://schemas.microsoft.com/office/powerpoint/2010/main" val="1780408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57925A31-128C-4BC2-B51E-1B4F403C2B13}" type="slidenum">
              <a:rPr lang="en-US" altLang="en-US"/>
              <a:pPr/>
              <a:t>‹#›</a:t>
            </a:fld>
            <a:endParaRPr lang="en-US" altLang="en-US"/>
          </a:p>
        </p:txBody>
      </p:sp>
    </p:spTree>
    <p:extLst>
      <p:ext uri="{BB962C8B-B14F-4D97-AF65-F5344CB8AC3E}">
        <p14:creationId xmlns:p14="http://schemas.microsoft.com/office/powerpoint/2010/main" val="181650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7013"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6613" y="1600200"/>
            <a:ext cx="4038600"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4CC45E02-FDC0-4D32-8578-7E4199B12751}" type="slidenum">
              <a:rPr lang="en-US" altLang="en-US"/>
              <a:pPr/>
              <a:t>‹#›</a:t>
            </a:fld>
            <a:endParaRPr lang="en-US" altLang="en-US"/>
          </a:p>
        </p:txBody>
      </p:sp>
    </p:spTree>
    <p:extLst>
      <p:ext uri="{BB962C8B-B14F-4D97-AF65-F5344CB8AC3E}">
        <p14:creationId xmlns:p14="http://schemas.microsoft.com/office/powerpoint/2010/main" val="38750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205D8562-D103-4D3C-9FFB-D1CFA30AC6AE}" type="slidenum">
              <a:rPr lang="en-US" altLang="en-US"/>
              <a:pPr/>
              <a:t>‹#›</a:t>
            </a:fld>
            <a:endParaRPr lang="en-US" altLang="en-US"/>
          </a:p>
        </p:txBody>
      </p:sp>
    </p:spTree>
    <p:extLst>
      <p:ext uri="{BB962C8B-B14F-4D97-AF65-F5344CB8AC3E}">
        <p14:creationId xmlns:p14="http://schemas.microsoft.com/office/powerpoint/2010/main" val="3484856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C3ED929D-113A-4247-B2DA-539AE3BFD5BC}" type="slidenum">
              <a:rPr lang="en-US" altLang="en-US"/>
              <a:pPr/>
              <a:t>‹#›</a:t>
            </a:fld>
            <a:endParaRPr lang="en-US" altLang="en-US"/>
          </a:p>
        </p:txBody>
      </p:sp>
    </p:spTree>
    <p:extLst>
      <p:ext uri="{BB962C8B-B14F-4D97-AF65-F5344CB8AC3E}">
        <p14:creationId xmlns:p14="http://schemas.microsoft.com/office/powerpoint/2010/main" val="3221069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108DD7AD-F0E8-4FF7-9D36-231610B4A1F1}" type="slidenum">
              <a:rPr lang="en-US" altLang="en-US"/>
              <a:pPr/>
              <a:t>‹#›</a:t>
            </a:fld>
            <a:endParaRPr lang="en-US" altLang="en-US"/>
          </a:p>
        </p:txBody>
      </p:sp>
    </p:spTree>
    <p:extLst>
      <p:ext uri="{BB962C8B-B14F-4D97-AF65-F5344CB8AC3E}">
        <p14:creationId xmlns:p14="http://schemas.microsoft.com/office/powerpoint/2010/main" val="2460706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8C24F7C2-BCCC-4F25-8742-C5F66208ED10}" type="slidenum">
              <a:rPr lang="en-US" altLang="en-US"/>
              <a:pPr/>
              <a:t>‹#›</a:t>
            </a:fld>
            <a:endParaRPr lang="en-US" altLang="en-US"/>
          </a:p>
        </p:txBody>
      </p:sp>
    </p:spTree>
    <p:extLst>
      <p:ext uri="{BB962C8B-B14F-4D97-AF65-F5344CB8AC3E}">
        <p14:creationId xmlns:p14="http://schemas.microsoft.com/office/powerpoint/2010/main" val="144303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384BE713-2D65-454C-B3EB-37F84F556B03}" type="slidenum">
              <a:rPr lang="en-US" altLang="en-US"/>
              <a:pPr/>
              <a:t>‹#›</a:t>
            </a:fld>
            <a:endParaRPr lang="en-US" altLang="en-US"/>
          </a:p>
        </p:txBody>
      </p:sp>
    </p:spTree>
    <p:extLst>
      <p:ext uri="{BB962C8B-B14F-4D97-AF65-F5344CB8AC3E}">
        <p14:creationId xmlns:p14="http://schemas.microsoft.com/office/powerpoint/2010/main" val="294612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26" name="Rectangle 2"/>
          <p:cNvSpPr>
            <a:spLocks noGrp="1" noChangeArrowheads="1"/>
          </p:cNvSpPr>
          <p:nvPr>
            <p:ph type="title"/>
          </p:nvPr>
        </p:nvSpPr>
        <p:spPr bwMode="auto">
          <a:xfrm>
            <a:off x="457200" y="533400"/>
            <a:ext cx="8228013"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7" name="Rectangle 3"/>
          <p:cNvSpPr>
            <a:spLocks noGrp="1" noChangeArrowheads="1"/>
          </p:cNvSpPr>
          <p:nvPr>
            <p:ph type="body" idx="1"/>
          </p:nvPr>
        </p:nvSpPr>
        <p:spPr bwMode="auto">
          <a:xfrm>
            <a:off x="457200" y="1600200"/>
            <a:ext cx="8228013" cy="487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028" name="Rectangle 4"/>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29" name="Rectangle 5"/>
          <p:cNvSpPr>
            <a:spLocks noGrp="1" noChangeArrowheads="1"/>
          </p:cNvSpPr>
          <p:nvPr>
            <p:ph type="dt"/>
          </p:nvPr>
        </p:nvSpPr>
        <p:spPr bwMode="auto">
          <a:xfrm>
            <a:off x="457200" y="-3175"/>
            <a:ext cx="2894013"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endParaRPr lang="en-US" altLang="en-US"/>
          </a:p>
        </p:txBody>
      </p:sp>
      <p:sp>
        <p:nvSpPr>
          <p:cNvPr id="1030" name="Text Box 6"/>
          <p:cNvSpPr txBox="1">
            <a:spLocks noChangeArrowheads="1"/>
          </p:cNvSpPr>
          <p:nvPr/>
        </p:nvSpPr>
        <p:spPr bwMode="auto">
          <a:xfrm>
            <a:off x="3429000" y="-1588"/>
            <a:ext cx="4114800" cy="368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31" name="Rectangle 7"/>
          <p:cNvSpPr>
            <a:spLocks noGrp="1" noChangeArrowheads="1"/>
          </p:cNvSpPr>
          <p:nvPr>
            <p:ph type="sldNum"/>
          </p:nvPr>
        </p:nvSpPr>
        <p:spPr bwMode="auto">
          <a:xfrm>
            <a:off x="7620000" y="-3175"/>
            <a:ext cx="1065213"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fld id="{61B598B4-3663-4884-A1E3-F04FE81A1A0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0" name="Rectangle 2"/>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1" name="Line 3"/>
          <p:cNvSpPr>
            <a:spLocks noChangeShapeType="1"/>
          </p:cNvSpPr>
          <p:nvPr/>
        </p:nvSpPr>
        <p:spPr bwMode="auto">
          <a:xfrm>
            <a:off x="685800" y="3398838"/>
            <a:ext cx="7848600" cy="1587"/>
          </a:xfrm>
          <a:prstGeom prst="line">
            <a:avLst/>
          </a:prstGeom>
          <a:noFill/>
          <a:ln w="19080">
            <a:solidFill>
              <a:srgbClr val="1F497D"/>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ZA"/>
          </a:p>
        </p:txBody>
      </p:sp>
      <p:sp>
        <p:nvSpPr>
          <p:cNvPr id="2052" name="Rectangle 4"/>
          <p:cNvSpPr>
            <a:spLocks noGrp="1" noChangeArrowheads="1"/>
          </p:cNvSpPr>
          <p:nvPr>
            <p:ph type="title"/>
          </p:nvPr>
        </p:nvSpPr>
        <p:spPr bwMode="auto">
          <a:xfrm>
            <a:off x="457200" y="533400"/>
            <a:ext cx="8228013"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2053" name="Rectangle 5"/>
          <p:cNvSpPr>
            <a:spLocks noGrp="1" noChangeArrowheads="1"/>
          </p:cNvSpPr>
          <p:nvPr>
            <p:ph type="body" idx="1"/>
          </p:nvPr>
        </p:nvSpPr>
        <p:spPr bwMode="auto">
          <a:xfrm>
            <a:off x="457200" y="1600200"/>
            <a:ext cx="8228013" cy="487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2054" name="Rectangle 6"/>
          <p:cNvSpPr>
            <a:spLocks noGrp="1" noChangeArrowheads="1"/>
          </p:cNvSpPr>
          <p:nvPr>
            <p:ph type="dt"/>
          </p:nvPr>
        </p:nvSpPr>
        <p:spPr bwMode="auto">
          <a:xfrm>
            <a:off x="457200" y="19050"/>
            <a:ext cx="2894013"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 pos="2171700" algn="l"/>
                <a:tab pos="2895600" algn="l"/>
              </a:tabLst>
              <a:defRPr sz="1200">
                <a:solidFill>
                  <a:srgbClr val="FFFFFF"/>
                </a:solidFill>
                <a:latin typeface="Times New Roman" panose="02020603050405020304" pitchFamily="18" charset="0"/>
                <a:cs typeface="Segoe UI" panose="020B0502040204020203" pitchFamily="34" charset="0"/>
              </a:defRPr>
            </a:lvl1pPr>
          </a:lstStyle>
          <a:p>
            <a:endParaRPr lang="en-US" altLang="en-US"/>
          </a:p>
        </p:txBody>
      </p:sp>
      <p:sp>
        <p:nvSpPr>
          <p:cNvPr id="2055" name="Text Box 7"/>
          <p:cNvSpPr txBox="1">
            <a:spLocks noChangeArrowheads="1"/>
          </p:cNvSpPr>
          <p:nvPr/>
        </p:nvSpPr>
        <p:spPr bwMode="auto">
          <a:xfrm>
            <a:off x="3429000" y="19050"/>
            <a:ext cx="4114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6" name="Rectangle 8"/>
          <p:cNvSpPr>
            <a:spLocks noGrp="1" noChangeArrowheads="1"/>
          </p:cNvSpPr>
          <p:nvPr>
            <p:ph type="sldNum"/>
          </p:nvPr>
        </p:nvSpPr>
        <p:spPr bwMode="auto">
          <a:xfrm>
            <a:off x="7620000" y="19050"/>
            <a:ext cx="1065213"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Lst>
              <a:defRPr sz="1400" b="1">
                <a:solidFill>
                  <a:srgbClr val="FFFFFF"/>
                </a:solidFill>
                <a:latin typeface="Times New Roman" panose="02020603050405020304" pitchFamily="18" charset="0"/>
                <a:cs typeface="Segoe UI" panose="020B0502040204020203" pitchFamily="34" charset="0"/>
              </a:defRPr>
            </a:lvl1pPr>
          </a:lstStyle>
          <a:p>
            <a:fld id="{4950E5F7-F5A7-4195-8F90-B4FE406EED3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546475"/>
            <a:ext cx="3962400" cy="2984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0" name="Text Box 2"/>
          <p:cNvSpPr txBox="1">
            <a:spLocks noChangeArrowheads="1"/>
          </p:cNvSpPr>
          <p:nvPr/>
        </p:nvSpPr>
        <p:spPr bwMode="auto">
          <a:xfrm>
            <a:off x="685800" y="1371600"/>
            <a:ext cx="7848600" cy="192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GB" altLang="en-US" sz="3600" b="1" dirty="0">
                <a:solidFill>
                  <a:srgbClr val="1F497D"/>
                </a:solidFill>
                <a:ea typeface="Microsoft YaHei" panose="020B0503020204020204" pitchFamily="34" charset="-122"/>
              </a:rPr>
              <a:t>Very High Resolution Remote Sensing of </a:t>
            </a:r>
            <a:r>
              <a:rPr lang="en-GB" altLang="en-US" sz="3600" b="1" dirty="0" smtClean="0">
                <a:solidFill>
                  <a:srgbClr val="1F497D"/>
                </a:solidFill>
                <a:ea typeface="Microsoft YaHei" panose="020B0503020204020204" pitchFamily="34" charset="-122"/>
              </a:rPr>
              <a:t>Carbon Stocks in Subtropical Thicket</a:t>
            </a:r>
            <a:endParaRPr lang="en-GB" altLang="en-US" sz="3600" b="1" dirty="0">
              <a:solidFill>
                <a:srgbClr val="1F497D"/>
              </a:solidFill>
              <a:ea typeface="Microsoft YaHei" panose="020B0503020204020204" pitchFamily="34" charset="-122"/>
            </a:endParaRPr>
          </a:p>
        </p:txBody>
      </p:sp>
      <p:sp>
        <p:nvSpPr>
          <p:cNvPr id="7171" name="Text Box 3"/>
          <p:cNvSpPr txBox="1">
            <a:spLocks noChangeArrowheads="1"/>
          </p:cNvSpPr>
          <p:nvPr/>
        </p:nvSpPr>
        <p:spPr bwMode="auto">
          <a:xfrm>
            <a:off x="685800" y="3505200"/>
            <a:ext cx="3657600" cy="260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550"/>
              </a:spcBef>
              <a:buClrTx/>
              <a:buSzPct val="85000"/>
              <a:buFontTx/>
              <a:buNone/>
            </a:pPr>
            <a:endParaRPr lang="en-GB" altLang="en-US" sz="2200" dirty="0">
              <a:solidFill>
                <a:srgbClr val="404040"/>
              </a:solidFill>
              <a:ea typeface="Microsoft YaHei" panose="020B0503020204020204" pitchFamily="34" charset="-122"/>
            </a:endParaRPr>
          </a:p>
          <a:p>
            <a:pPr>
              <a:lnSpc>
                <a:spcPct val="90000"/>
              </a:lnSpc>
              <a:spcBef>
                <a:spcPts val="550"/>
              </a:spcBef>
              <a:buClrTx/>
              <a:buSzPct val="85000"/>
              <a:buFontTx/>
              <a:buNone/>
            </a:pPr>
            <a:r>
              <a:rPr lang="en-GB" altLang="en-US" sz="2200" dirty="0">
                <a:solidFill>
                  <a:srgbClr val="404040"/>
                </a:solidFill>
                <a:ea typeface="Microsoft YaHei" panose="020B0503020204020204" pitchFamily="34" charset="-122"/>
              </a:rPr>
              <a:t>Dugal Harris (MSc Elec </a:t>
            </a:r>
            <a:r>
              <a:rPr lang="en-GB" altLang="en-US" sz="2200" dirty="0" err="1">
                <a:solidFill>
                  <a:srgbClr val="404040"/>
                </a:solidFill>
                <a:ea typeface="Microsoft YaHei" panose="020B0503020204020204" pitchFamily="34" charset="-122"/>
              </a:rPr>
              <a:t>Eng</a:t>
            </a:r>
            <a:r>
              <a:rPr lang="en-GB" altLang="en-US" sz="2200" dirty="0">
                <a:solidFill>
                  <a:srgbClr val="404040"/>
                </a:solidFill>
                <a:ea typeface="Microsoft YaHei" panose="020B0503020204020204" pitchFamily="34" charset="-122"/>
              </a:rPr>
              <a:t>) </a:t>
            </a:r>
          </a:p>
          <a:p>
            <a:pPr>
              <a:lnSpc>
                <a:spcPct val="90000"/>
              </a:lnSpc>
              <a:spcBef>
                <a:spcPts val="550"/>
              </a:spcBef>
              <a:buClrTx/>
              <a:buSzPct val="85000"/>
              <a:buFontTx/>
              <a:buNone/>
            </a:pPr>
            <a:r>
              <a:rPr lang="en-GB" altLang="en-US" sz="2200" dirty="0">
                <a:solidFill>
                  <a:srgbClr val="404040"/>
                </a:solidFill>
                <a:ea typeface="Microsoft YaHei" panose="020B0503020204020204" pitchFamily="34" charset="-122"/>
              </a:rPr>
              <a:t>Supervisor: </a:t>
            </a:r>
            <a:r>
              <a:rPr lang="en-GB" altLang="en-US" sz="2200" dirty="0" smtClean="0">
                <a:solidFill>
                  <a:srgbClr val="404040"/>
                </a:solidFill>
                <a:ea typeface="Microsoft YaHei" panose="020B0503020204020204" pitchFamily="34" charset="-122"/>
              </a:rPr>
              <a:t>Prof </a:t>
            </a:r>
            <a:r>
              <a:rPr lang="en-GB" altLang="en-US" sz="2200" dirty="0">
                <a:solidFill>
                  <a:srgbClr val="404040"/>
                </a:solidFill>
                <a:ea typeface="Microsoft YaHei" panose="020B0503020204020204" pitchFamily="34" charset="-122"/>
              </a:rPr>
              <a:t>A Van </a:t>
            </a:r>
            <a:r>
              <a:rPr lang="en-GB" altLang="en-US" sz="2200" dirty="0" err="1">
                <a:solidFill>
                  <a:srgbClr val="404040"/>
                </a:solidFill>
                <a:ea typeface="Microsoft YaHei" panose="020B0503020204020204" pitchFamily="34" charset="-122"/>
              </a:rPr>
              <a:t>Niekerk</a:t>
            </a:r>
            <a:endParaRPr lang="en-GB" altLang="en-US" sz="2200" dirty="0">
              <a:solidFill>
                <a:srgbClr val="404040"/>
              </a:solidFill>
              <a:ea typeface="Microsoft YaHei" panose="020B0503020204020204" pitchFamily="34" charset="-122"/>
            </a:endParaRPr>
          </a:p>
          <a:p>
            <a:pPr>
              <a:lnSpc>
                <a:spcPct val="90000"/>
              </a:lnSpc>
              <a:spcBef>
                <a:spcPts val="550"/>
              </a:spcBef>
              <a:buClrTx/>
              <a:buSzPct val="85000"/>
              <a:buFontTx/>
              <a:buNone/>
            </a:pPr>
            <a:endParaRPr lang="en-ZA" altLang="en-US" sz="2200" dirty="0">
              <a:solidFill>
                <a:srgbClr val="404040"/>
              </a:solidFill>
              <a:ea typeface="Microsoft YaHei" panose="020B0503020204020204" pitchFamily="34" charset="-122"/>
            </a:endParaRPr>
          </a:p>
          <a:p>
            <a:pPr>
              <a:lnSpc>
                <a:spcPct val="90000"/>
              </a:lnSpc>
              <a:spcBef>
                <a:spcPts val="425"/>
              </a:spcBef>
              <a:buClrTx/>
              <a:buSzPct val="85000"/>
              <a:buFontTx/>
              <a:buNone/>
            </a:pPr>
            <a:r>
              <a:rPr lang="en-GB" altLang="en-US" sz="1700" dirty="0">
                <a:solidFill>
                  <a:srgbClr val="404040"/>
                </a:solidFill>
                <a:ea typeface="Microsoft YaHei" panose="020B0503020204020204" pitchFamily="34" charset="-122"/>
              </a:rPr>
              <a:t>Department of Geography &amp; Environmental Studies </a:t>
            </a:r>
          </a:p>
          <a:p>
            <a:pPr>
              <a:lnSpc>
                <a:spcPct val="90000"/>
              </a:lnSpc>
              <a:spcBef>
                <a:spcPts val="425"/>
              </a:spcBef>
              <a:buClrTx/>
              <a:buSzPct val="85000"/>
              <a:buFontTx/>
              <a:buNone/>
            </a:pPr>
            <a:r>
              <a:rPr lang="en-GB" altLang="en-US" sz="1700" dirty="0">
                <a:solidFill>
                  <a:srgbClr val="404040"/>
                </a:solidFill>
                <a:ea typeface="Microsoft YaHei" panose="020B0503020204020204" pitchFamily="34" charset="-122"/>
              </a:rPr>
              <a:t>Stellenbosch University</a:t>
            </a:r>
          </a:p>
          <a:p>
            <a:pPr>
              <a:lnSpc>
                <a:spcPct val="90000"/>
              </a:lnSpc>
              <a:spcBef>
                <a:spcPts val="425"/>
              </a:spcBef>
              <a:buClrTx/>
              <a:buSzPct val="85000"/>
              <a:buFontTx/>
              <a:buNone/>
            </a:pPr>
            <a:endParaRPr lang="en-ZA" altLang="en-US" sz="1700" dirty="0">
              <a:solidFill>
                <a:srgbClr val="404040"/>
              </a:solidFill>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Method:</a:t>
            </a:r>
          </a:p>
          <a:p>
            <a:pPr>
              <a:buClrTx/>
              <a:buFontTx/>
              <a:buNone/>
            </a:pPr>
            <a:r>
              <a:rPr lang="en-US" altLang="en-US" sz="2800" b="1" dirty="0" smtClean="0">
                <a:solidFill>
                  <a:srgbClr val="1F497D"/>
                </a:solidFill>
                <a:ea typeface="Microsoft YaHei" panose="020B0503020204020204" pitchFamily="34" charset="-122"/>
              </a:rPr>
              <a:t>Rationale</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Traditional BRDF and atmospheric correction of mosaics of many aerial images is impractical and does not address the need for mosaic smoothness/continuity.</a:t>
            </a:r>
          </a:p>
          <a:p>
            <a:pPr marL="285750" indent="-285750">
              <a:buFont typeface="Arial" panose="020B0604020202020204" pitchFamily="34" charset="0"/>
              <a:buChar char="•"/>
            </a:pPr>
            <a:r>
              <a:rPr lang="en-GB" dirty="0" smtClean="0"/>
              <a:t>New mosaic calibration techniques are complex, not well-established and require ground reflectance measurements.</a:t>
            </a:r>
          </a:p>
          <a:p>
            <a:pPr marL="285750" indent="-285750">
              <a:buFont typeface="Arial" panose="020B0604020202020204" pitchFamily="34" charset="0"/>
              <a:buChar char="•"/>
            </a:pPr>
            <a:r>
              <a:rPr lang="en-GB" dirty="0" smtClean="0"/>
              <a:t>Cross calibration methods produce sensor-to-sensor calibrations and still require atmospheric and BRDF correction to produce surface reflectance per image.  </a:t>
            </a:r>
          </a:p>
          <a:p>
            <a:pPr marL="285750" indent="-285750">
              <a:buFont typeface="Arial" panose="020B0604020202020204" pitchFamily="34" charset="0"/>
              <a:buChar char="•"/>
            </a:pPr>
            <a:r>
              <a:rPr lang="en-GB" dirty="0" smtClean="0"/>
              <a:t>We propose a simplified procedure where cross calibration is performed per image to a concurrent surface reflectance satellite image: </a:t>
            </a:r>
          </a:p>
          <a:p>
            <a:pPr marL="847725" lvl="1">
              <a:buFont typeface="Arial" panose="020B0604020202020204" pitchFamily="34" charset="0"/>
              <a:buChar char="•"/>
            </a:pPr>
            <a:r>
              <a:rPr lang="en-GB" dirty="0" smtClean="0"/>
              <a:t>No need for additional BRDF and atmospheric correction step. </a:t>
            </a:r>
          </a:p>
          <a:p>
            <a:pPr marL="847725" lvl="1">
              <a:buFont typeface="Arial" panose="020B0604020202020204" pitchFamily="34" charset="0"/>
              <a:buChar char="•"/>
            </a:pPr>
            <a:r>
              <a:rPr lang="en-GB" dirty="0" smtClean="0"/>
              <a:t>No </a:t>
            </a:r>
            <a:r>
              <a:rPr lang="en-GB" dirty="0" smtClean="0"/>
              <a:t>ground reflectance measurements. </a:t>
            </a:r>
            <a:endParaRPr lang="en-ZA" dirty="0" smtClean="0"/>
          </a:p>
          <a:p>
            <a:endParaRPr lang="en-ZA" dirty="0"/>
          </a:p>
          <a:p>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11595373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Method:</a:t>
            </a:r>
          </a:p>
          <a:p>
            <a:pPr>
              <a:buClrTx/>
              <a:buFontTx/>
              <a:buNone/>
            </a:pPr>
            <a:r>
              <a:rPr lang="en-US" altLang="en-US" sz="2800" b="1" dirty="0" smtClean="0">
                <a:solidFill>
                  <a:srgbClr val="1F497D"/>
                </a:solidFill>
                <a:ea typeface="Microsoft YaHei" panose="020B0503020204020204" pitchFamily="34" charset="-122"/>
              </a:rPr>
              <a:t>Formulation</a:t>
            </a:r>
            <a:endParaRPr lang="en-US" altLang="en-US" sz="2800" b="1" dirty="0">
              <a:solidFill>
                <a:srgbClr val="1F497D"/>
              </a:solidFill>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9218" name="Text Box 2"/>
              <p:cNvSpPr txBox="1">
                <a:spLocks noChangeArrowheads="1"/>
              </p:cNvSpPr>
              <p:nvPr/>
            </p:nvSpPr>
            <p:spPr bwMode="auto">
              <a:xfrm>
                <a:off x="457200" y="1556792"/>
                <a:ext cx="8229600" cy="470912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808080"/>
                    </a:solidFill>
                    <a:round/>
                    <a:headEnd/>
                    <a:tailEnd/>
                  </a14:hiddenLine>
                </a:ext>
                <a:ext uri="{AF507438-7753-43E0-B8FC-AC1667EBCBE1}">
                  <a14:hiddenEffects>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Combined BRDF, atmospheric and sensor-to-sensor corrections can be modelled as a spatially varying linear relationship between surface reflectance and sensor measurement</a:t>
                </a:r>
                <a:r>
                  <a:rPr lang="en-GB" dirty="0"/>
                  <a:t>:</a:t>
                </a:r>
                <a:endParaRPr lang="en-GB" dirty="0" smtClean="0"/>
              </a:p>
              <a:p>
                <a:pPr marL="561975" lvl="1" indent="0"/>
                <a14:m>
                  <m:oMathPara xmlns:m="http://schemas.openxmlformats.org/officeDocument/2006/math">
                    <m:oMathParaPr>
                      <m:jc m:val="centerGroup"/>
                    </m:oMathParaPr>
                    <m:oMath xmlns:m="http://schemas.openxmlformats.org/officeDocument/2006/math">
                      <m:r>
                        <a:rPr lang="en-GB" i="1">
                          <a:latin typeface="Cambria Math"/>
                        </a:rPr>
                        <m:t>𝐷𝑁</m:t>
                      </m:r>
                      <m:r>
                        <a:rPr lang="en-GB" i="1">
                          <a:latin typeface="Cambria Math"/>
                        </a:rPr>
                        <m:t>=</m:t>
                      </m:r>
                      <m:r>
                        <a:rPr lang="en-GB" i="1">
                          <a:latin typeface="Cambria Math"/>
                        </a:rPr>
                        <m:t>𝑀</m:t>
                      </m:r>
                      <m:sSub>
                        <m:sSubPr>
                          <m:ctrlPr>
                            <a:rPr lang="en-ZA" i="1">
                              <a:latin typeface="Cambria Math" panose="02040503050406030204" pitchFamily="18" charset="0"/>
                            </a:rPr>
                          </m:ctrlPr>
                        </m:sSubPr>
                        <m:e>
                          <m:r>
                            <a:rPr lang="en-GB" i="1">
                              <a:latin typeface="Cambria Math"/>
                            </a:rPr>
                            <m:t>𝜌</m:t>
                          </m:r>
                        </m:e>
                        <m:sub>
                          <m:r>
                            <a:rPr lang="en-GB" i="1">
                              <a:latin typeface="Cambria Math"/>
                            </a:rPr>
                            <m:t>𝑡</m:t>
                          </m:r>
                        </m:sub>
                      </m:sSub>
                      <m:r>
                        <a:rPr lang="en-GB" i="1">
                          <a:latin typeface="Cambria Math"/>
                        </a:rPr>
                        <m:t>+</m:t>
                      </m:r>
                      <m:r>
                        <a:rPr lang="en-GB" i="1">
                          <a:latin typeface="Cambria Math"/>
                        </a:rPr>
                        <m:t>𝐶</m:t>
                      </m:r>
                    </m:oMath>
                  </m:oMathPara>
                </a14:m>
                <a:endParaRPr lang="en-ZA" dirty="0" smtClean="0"/>
              </a:p>
              <a:p>
                <a:pPr marL="561975" lvl="1" indent="0"/>
                <a:r>
                  <a:rPr lang="en-GB" dirty="0" smtClean="0"/>
                  <a:t>Where </a:t>
                </a:r>
                <a:r>
                  <a:rPr lang="en-GB" i="1" dirty="0" smtClean="0"/>
                  <a:t>M</a:t>
                </a:r>
                <a:r>
                  <a:rPr lang="en-GB" dirty="0" smtClean="0"/>
                  <a:t> and </a:t>
                </a:r>
                <a:r>
                  <a:rPr lang="en-GB" i="1" dirty="0" smtClean="0"/>
                  <a:t>C</a:t>
                </a:r>
                <a:r>
                  <a:rPr lang="en-GB" dirty="0" smtClean="0"/>
                  <a:t> are </a:t>
                </a:r>
                <a:r>
                  <a:rPr lang="en-GB" dirty="0"/>
                  <a:t>functions of the viewing geometry and atmospheric </a:t>
                </a:r>
                <a:r>
                  <a:rPr lang="en-GB" dirty="0" smtClean="0"/>
                  <a:t>conditions i.e. they vary spatially.  </a:t>
                </a:r>
              </a:p>
              <a:p>
                <a:pPr marL="285750" indent="-285750">
                  <a:buFont typeface="Arial" panose="020B0604020202020204" pitchFamily="34" charset="0"/>
                  <a:buChar char="•"/>
                </a:pPr>
                <a:r>
                  <a:rPr lang="en-GB" dirty="0" smtClean="0"/>
                  <a:t>Implicit </a:t>
                </a:r>
                <a:r>
                  <a:rPr lang="en-GB" dirty="0"/>
                  <a:t>in any radiometric calibration technique is an approximation of these </a:t>
                </a:r>
                <a:r>
                  <a:rPr lang="en-GB" dirty="0" smtClean="0"/>
                  <a:t>parameters. </a:t>
                </a:r>
              </a:p>
              <a:p>
                <a:pPr marL="285750" indent="-285750">
                  <a:buFont typeface="Arial" panose="020B0604020202020204" pitchFamily="34" charset="0"/>
                  <a:buChar char="•"/>
                </a:pPr>
                <a:r>
                  <a:rPr lang="en-GB" dirty="0" smtClean="0"/>
                  <a:t>We borrow from the cross calibration approach and </a:t>
                </a:r>
                <a:r>
                  <a:rPr lang="en-GB" dirty="0"/>
                  <a:t>solve for </a:t>
                </a:r>
                <a14:m>
                  <m:oMath xmlns:m="http://schemas.openxmlformats.org/officeDocument/2006/math">
                    <m:r>
                      <a:rPr lang="en-GB" i="1">
                        <a:latin typeface="Cambria Math"/>
                      </a:rPr>
                      <m:t>𝑀</m:t>
                    </m:r>
                  </m:oMath>
                </a14:m>
                <a:r>
                  <a:rPr lang="en-GB" dirty="0"/>
                  <a:t> and </a:t>
                </a:r>
                <a14:m>
                  <m:oMath xmlns:m="http://schemas.openxmlformats.org/officeDocument/2006/math">
                    <m:r>
                      <a:rPr lang="en-GB" i="1">
                        <a:latin typeface="Cambria Math"/>
                      </a:rPr>
                      <m:t>𝐶</m:t>
                    </m:r>
                  </m:oMath>
                </a14:m>
                <a:r>
                  <a:rPr lang="en-GB" dirty="0"/>
                  <a:t> </a:t>
                </a:r>
                <a:r>
                  <a:rPr lang="en-GB" dirty="0" smtClean="0"/>
                  <a:t>using a well </a:t>
                </a:r>
                <a:r>
                  <a:rPr lang="en-GB" dirty="0"/>
                  <a:t>calibrated reference estimate of the surface reflectance</a:t>
                </a:r>
                <a:r>
                  <a:rPr lang="en-GB" dirty="0" smtClean="0"/>
                  <a:t>.</a:t>
                </a:r>
              </a:p>
              <a:p>
                <a:pPr marL="285750" indent="-285750">
                  <a:buFont typeface="Arial" panose="020B0604020202020204" pitchFamily="34" charset="0"/>
                  <a:buChar char="•"/>
                </a:pPr>
                <a:r>
                  <a:rPr lang="en-ZA" altLang="en-US" dirty="0">
                    <a:ea typeface="Microsoft YaHei" panose="020B0503020204020204" pitchFamily="34" charset="-122"/>
                  </a:rPr>
                  <a:t>The reference image will typically be at a significantly lower spatial resolution than the </a:t>
                </a:r>
                <a:r>
                  <a:rPr lang="en-ZA" altLang="en-US" dirty="0" err="1">
                    <a:ea typeface="Microsoft YaHei" panose="020B0503020204020204" pitchFamily="34" charset="-122"/>
                  </a:rPr>
                  <a:t>uncalibrated</a:t>
                </a:r>
                <a:r>
                  <a:rPr lang="en-ZA" altLang="en-US" dirty="0">
                    <a:ea typeface="Microsoft YaHei" panose="020B0503020204020204" pitchFamily="34" charset="-122"/>
                  </a:rPr>
                  <a:t> image</a:t>
                </a:r>
                <a:r>
                  <a:rPr lang="en-ZA" altLang="en-US" dirty="0" smtClean="0">
                    <a:ea typeface="Microsoft YaHei" panose="020B0503020204020204" pitchFamily="34" charset="-122"/>
                  </a:rPr>
                  <a:t>.</a:t>
                </a:r>
                <a:endParaRPr lang="en-ZA" altLang="en-US" dirty="0">
                  <a:ea typeface="Microsoft YaHei" panose="020B0503020204020204" pitchFamily="34" charset="-122"/>
                </a:endParaRPr>
              </a:p>
              <a:p>
                <a:pPr marL="285750" indent="-285750">
                  <a:buFont typeface="Arial" panose="020B0604020202020204" pitchFamily="34" charset="0"/>
                  <a:buChar char="•"/>
                </a:pPr>
                <a:r>
                  <a:rPr lang="en-ZA" altLang="en-US" dirty="0">
                    <a:ea typeface="Microsoft YaHei" panose="020B0503020204020204" pitchFamily="34" charset="-122"/>
                  </a:rPr>
                  <a:t>Atmospheric and BRDF effects assumed to vary little at a small spatial </a:t>
                </a:r>
                <a:r>
                  <a:rPr lang="en-ZA" altLang="en-US" dirty="0" smtClean="0">
                    <a:ea typeface="Microsoft YaHei" panose="020B0503020204020204" pitchFamily="34" charset="-122"/>
                  </a:rPr>
                  <a:t>scale.</a:t>
                </a:r>
              </a:p>
              <a:p>
                <a:pPr marL="285750" indent="-285750">
                  <a:buFont typeface="Arial" panose="020B0604020202020204" pitchFamily="34" charset="0"/>
                  <a:buChar char="•"/>
                </a:pPr>
                <a:r>
                  <a:rPr lang="en-ZA" altLang="en-US" dirty="0" smtClean="0">
                    <a:ea typeface="Microsoft YaHei" panose="020B0503020204020204" pitchFamily="34" charset="-122"/>
                  </a:rPr>
                  <a:t>Another assumption is that differences in spectral sensitivities between the reference and </a:t>
                </a:r>
                <a:r>
                  <a:rPr lang="en-ZA" altLang="en-US" dirty="0" err="1" smtClean="0">
                    <a:ea typeface="Microsoft YaHei" panose="020B0503020204020204" pitchFamily="34" charset="-122"/>
                  </a:rPr>
                  <a:t>uncalibrated</a:t>
                </a:r>
                <a:r>
                  <a:rPr lang="en-ZA" altLang="en-US" dirty="0" smtClean="0">
                    <a:ea typeface="Microsoft YaHei" panose="020B0503020204020204" pitchFamily="34" charset="-122"/>
                  </a:rPr>
                  <a:t> sensors can be adequately described by the linear model.</a:t>
                </a:r>
                <a:endParaRPr lang="en-ZA" altLang="en-US" dirty="0">
                  <a:ea typeface="Microsoft YaHei" panose="020B0503020204020204" pitchFamily="34" charset="-122"/>
                </a:endParaRPr>
              </a:p>
              <a:p>
                <a:pPr marL="285750" indent="-285750">
                  <a:buFont typeface="Arial" panose="020B0604020202020204" pitchFamily="34" charset="0"/>
                  <a:buChar char="•"/>
                </a:pPr>
                <a:endParaRPr lang="en-GB" dirty="0" smtClean="0"/>
              </a:p>
              <a:p>
                <a:endParaRPr lang="en-GB" altLang="en-US" dirty="0">
                  <a:ea typeface="Microsoft YaHei" panose="020B0503020204020204" pitchFamily="34" charset="-122"/>
                </a:endParaRPr>
              </a:p>
            </p:txBody>
          </p:sp>
        </mc:Choice>
        <mc:Fallback xmlns="">
          <p:sp>
            <p:nvSpPr>
              <p:cNvPr id="9218" name="Text Box 2"/>
              <p:cNvSpPr txBox="1">
                <a:spLocks noRot="1" noChangeAspect="1" noMove="1" noResize="1" noEditPoints="1" noAdjustHandles="1" noChangeArrowheads="1" noChangeShapeType="1" noTextEdit="1"/>
              </p:cNvSpPr>
              <p:nvPr/>
            </p:nvSpPr>
            <p:spPr bwMode="auto">
              <a:xfrm>
                <a:off x="457200" y="1556792"/>
                <a:ext cx="8229600" cy="4709120"/>
              </a:xfrm>
              <a:prstGeom prst="rect">
                <a:avLst/>
              </a:prstGeom>
              <a:blipFill rotWithShape="1">
                <a:blip r:embed="rId3"/>
                <a:stretch>
                  <a:fillRect l="-444" t="-647" r="-519"/>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spTree>
    <p:extLst>
      <p:ext uri="{BB962C8B-B14F-4D97-AF65-F5344CB8AC3E}">
        <p14:creationId xmlns:p14="http://schemas.microsoft.com/office/powerpoint/2010/main" val="34351440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a:solidFill>
                  <a:srgbClr val="1F497D"/>
                </a:solidFill>
                <a:ea typeface="Microsoft YaHei" panose="020B0503020204020204" pitchFamily="34" charset="-122"/>
              </a:rPr>
              <a:t>Method:</a:t>
            </a:r>
          </a:p>
          <a:p>
            <a:pPr>
              <a:buClrTx/>
              <a:buFontTx/>
              <a:buNone/>
            </a:pPr>
            <a:r>
              <a:rPr lang="en-US" altLang="en-US" sz="2800" b="1" dirty="0" smtClean="0">
                <a:solidFill>
                  <a:srgbClr val="1F497D"/>
                </a:solidFill>
                <a:ea typeface="Microsoft YaHei" panose="020B0503020204020204" pitchFamily="34" charset="-122"/>
              </a:rPr>
              <a:t>Procedure</a:t>
            </a:r>
            <a:endParaRPr lang="en-US" altLang="en-US" sz="2800" b="1" dirty="0">
              <a:solidFill>
                <a:srgbClr val="1F497D"/>
              </a:solidFill>
              <a:ea typeface="Microsoft YaHei" panose="020B0503020204020204" pitchFamily="34" charset="-122"/>
            </a:endParaRPr>
          </a:p>
        </p:txBody>
      </p:sp>
      <p:pic>
        <p:nvPicPr>
          <p:cNvPr id="3" name="Picture 2"/>
          <p:cNvPicPr>
            <a:picLocks noChangeAspect="1"/>
          </p:cNvPicPr>
          <p:nvPr/>
        </p:nvPicPr>
        <p:blipFill>
          <a:blip r:embed="rId3"/>
          <a:stretch>
            <a:fillRect/>
          </a:stretch>
        </p:blipFill>
        <p:spPr>
          <a:xfrm>
            <a:off x="431845" y="1772816"/>
            <a:ext cx="8224153" cy="4366869"/>
          </a:xfrm>
          <a:prstGeom prst="rect">
            <a:avLst/>
          </a:prstGeom>
        </p:spPr>
      </p:pic>
    </p:spTree>
    <p:extLst>
      <p:ext uri="{BB962C8B-B14F-4D97-AF65-F5344CB8AC3E}">
        <p14:creationId xmlns:p14="http://schemas.microsoft.com/office/powerpoint/2010/main" val="37935869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Application:</a:t>
            </a:r>
          </a:p>
          <a:p>
            <a:pPr>
              <a:buClrTx/>
              <a:buFontTx/>
              <a:buNone/>
            </a:pPr>
            <a:r>
              <a:rPr lang="en-US" altLang="en-US" sz="2800" b="1" dirty="0" smtClean="0">
                <a:solidFill>
                  <a:srgbClr val="1F497D"/>
                </a:solidFill>
                <a:ea typeface="Microsoft YaHei" panose="020B0503020204020204" pitchFamily="34" charset="-122"/>
              </a:rPr>
              <a:t>Study Site and Data</a:t>
            </a:r>
            <a:endParaRPr lang="en-US" altLang="en-US" sz="2800" b="1" dirty="0">
              <a:solidFill>
                <a:srgbClr val="1F497D"/>
              </a:solidFill>
              <a:ea typeface="Microsoft YaHei" panose="020B0503020204020204" pitchFamily="34" charset="-122"/>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1484784"/>
            <a:ext cx="4562396" cy="4437112"/>
          </a:xfrm>
          <a:prstGeom prst="rect">
            <a:avLst/>
          </a:prstGeom>
        </p:spPr>
      </p:pic>
      <p:sp>
        <p:nvSpPr>
          <p:cNvPr id="10" name="Text Box 2"/>
          <p:cNvSpPr txBox="1">
            <a:spLocks noChangeArrowheads="1"/>
          </p:cNvSpPr>
          <p:nvPr/>
        </p:nvSpPr>
        <p:spPr bwMode="auto">
          <a:xfrm>
            <a:off x="251520" y="1600200"/>
            <a:ext cx="4176464"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NGI 0.5m/pixel </a:t>
            </a:r>
            <a:r>
              <a:rPr lang="en-GB" dirty="0"/>
              <a:t>multi-spectral aerial </a:t>
            </a:r>
            <a:r>
              <a:rPr lang="en-GB" dirty="0" smtClean="0"/>
              <a:t>imagery.  2228 </a:t>
            </a:r>
            <a:r>
              <a:rPr lang="en-GB" dirty="0"/>
              <a:t>images captured during four separate aerial campaigns flown over multiple days from 22 January 2010 to 8 February </a:t>
            </a:r>
            <a:r>
              <a:rPr lang="en-GB" dirty="0" smtClean="0"/>
              <a:t>2010.</a:t>
            </a:r>
          </a:p>
          <a:p>
            <a:pPr marL="285750" indent="-285750">
              <a:buFont typeface="Arial" panose="020B0604020202020204" pitchFamily="34" charset="0"/>
              <a:buChar char="•"/>
            </a:pPr>
            <a:r>
              <a:rPr lang="en-GB" dirty="0" smtClean="0"/>
              <a:t>MODIS </a:t>
            </a:r>
            <a:r>
              <a:rPr lang="en-GB" dirty="0"/>
              <a:t>MCD43A4 </a:t>
            </a:r>
            <a:r>
              <a:rPr lang="en-GB" dirty="0" smtClean="0"/>
              <a:t>16-day composite </a:t>
            </a:r>
            <a:r>
              <a:rPr lang="en-GB" dirty="0"/>
              <a:t>image for the period from 25 January 2010 to 9 February 2010 </a:t>
            </a:r>
            <a:r>
              <a:rPr lang="en-GB" dirty="0" smtClean="0"/>
              <a:t>selected </a:t>
            </a:r>
            <a:r>
              <a:rPr lang="en-GB" dirty="0"/>
              <a:t>as a reference for the cross calibration.  </a:t>
            </a:r>
            <a:r>
              <a:rPr lang="en-GB" dirty="0" smtClean="0"/>
              <a:t>500m/pixel with similar bands to NGI.</a:t>
            </a:r>
          </a:p>
          <a:p>
            <a:pPr marL="285750" indent="-285750">
              <a:buFont typeface="Arial" panose="020B0604020202020204" pitchFamily="34" charset="0"/>
              <a:buChar char="•"/>
            </a:pPr>
            <a:endParaRPr lang="en-ZA" dirty="0"/>
          </a:p>
          <a:p>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14455044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67544" y="38938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err="1" smtClean="0">
                <a:solidFill>
                  <a:srgbClr val="1F497D"/>
                </a:solidFill>
                <a:ea typeface="Microsoft YaHei" panose="020B0503020204020204" pitchFamily="34" charset="-122"/>
              </a:rPr>
              <a:t>Uncalibrated</a:t>
            </a:r>
            <a:r>
              <a:rPr lang="en-US" altLang="en-US" sz="2800" b="1" dirty="0" smtClean="0">
                <a:solidFill>
                  <a:srgbClr val="1F497D"/>
                </a:solidFill>
                <a:ea typeface="Microsoft YaHei" panose="020B0503020204020204" pitchFamily="34" charset="-122"/>
              </a:rPr>
              <a:t> NGI Mosaic</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9672" y="1196752"/>
            <a:ext cx="5500972" cy="5500972"/>
          </a:xfrm>
          <a:prstGeom prst="rect">
            <a:avLst/>
          </a:prstGeom>
        </p:spPr>
      </p:pic>
    </p:spTree>
    <p:extLst>
      <p:ext uri="{BB962C8B-B14F-4D97-AF65-F5344CB8AC3E}">
        <p14:creationId xmlns:p14="http://schemas.microsoft.com/office/powerpoint/2010/main" val="21737528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1577" y="1198657"/>
            <a:ext cx="5499067" cy="5499067"/>
          </a:xfrm>
          <a:prstGeom prst="rect">
            <a:avLst/>
          </a:prstGeom>
        </p:spPr>
      </p:pic>
      <p:sp>
        <p:nvSpPr>
          <p:cNvPr id="9217" name="Text Box 1"/>
          <p:cNvSpPr txBox="1">
            <a:spLocks noChangeArrowheads="1"/>
          </p:cNvSpPr>
          <p:nvPr/>
        </p:nvSpPr>
        <p:spPr bwMode="auto">
          <a:xfrm>
            <a:off x="467544" y="401430"/>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Calibrated NGI Mosaic</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13194383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012" y="1122717"/>
            <a:ext cx="5525243" cy="5525243"/>
          </a:xfrm>
          <a:prstGeom prst="rect">
            <a:avLst/>
          </a:prstGeom>
        </p:spPr>
      </p:pic>
      <p:sp>
        <p:nvSpPr>
          <p:cNvPr id="9218" name="Text Box 2"/>
          <p:cNvSpPr txBox="1">
            <a:spLocks noChangeArrowheads="1"/>
          </p:cNvSpPr>
          <p:nvPr/>
        </p:nvSpPr>
        <p:spPr bwMode="auto">
          <a:xfrm>
            <a:off x="7056275" y="6187312"/>
            <a:ext cx="1954560" cy="460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r>
              <a:rPr lang="en-GB" altLang="en-US" b="1" dirty="0" smtClean="0">
                <a:ea typeface="Microsoft YaHei" panose="020B0503020204020204" pitchFamily="34" charset="-122"/>
              </a:rPr>
              <a:t>MODIS Reference</a:t>
            </a:r>
            <a:endParaRPr lang="en-GB" altLang="en-US" b="1" dirty="0">
              <a:ea typeface="Microsoft YaHei" panose="020B0503020204020204" pitchFamily="34" charset="-122"/>
            </a:endParaRPr>
          </a:p>
        </p:txBody>
      </p:sp>
      <p:sp>
        <p:nvSpPr>
          <p:cNvPr id="9217"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of NGI 500m Mosaic to MODIS Reference</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32425187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012" y="1122717"/>
            <a:ext cx="5525243" cy="5525243"/>
          </a:xfrm>
          <a:prstGeom prst="rect">
            <a:avLst/>
          </a:prstGeom>
        </p:spPr>
      </p:pic>
      <p:sp>
        <p:nvSpPr>
          <p:cNvPr id="9218" name="Text Box 2"/>
          <p:cNvSpPr txBox="1">
            <a:spLocks noChangeArrowheads="1"/>
          </p:cNvSpPr>
          <p:nvPr/>
        </p:nvSpPr>
        <p:spPr bwMode="auto">
          <a:xfrm>
            <a:off x="7056275" y="6187312"/>
            <a:ext cx="1954560" cy="460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r>
              <a:rPr lang="en-GB" altLang="en-US" b="1" dirty="0" smtClean="0">
                <a:ea typeface="Microsoft YaHei" panose="020B0503020204020204" pitchFamily="34" charset="-122"/>
              </a:rPr>
              <a:t>NGI Mosaic</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of NGI 500m Mosaic to MODIS Reference</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20177482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431" y="1122717"/>
            <a:ext cx="5525243" cy="5525243"/>
          </a:xfrm>
          <a:prstGeom prst="rect">
            <a:avLst/>
          </a:prstGeom>
        </p:spPr>
      </p:pic>
      <p:sp>
        <p:nvSpPr>
          <p:cNvPr id="9218" name="Text Box 2"/>
          <p:cNvSpPr txBox="1">
            <a:spLocks noChangeArrowheads="1"/>
          </p:cNvSpPr>
          <p:nvPr/>
        </p:nvSpPr>
        <p:spPr bwMode="auto">
          <a:xfrm>
            <a:off x="7056275" y="6021288"/>
            <a:ext cx="1954560" cy="626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r>
              <a:rPr lang="en-GB" altLang="en-US" b="1" dirty="0" smtClean="0">
                <a:ea typeface="Microsoft YaHei" panose="020B0503020204020204" pitchFamily="34" charset="-122"/>
              </a:rPr>
              <a:t>Difference Raster  </a:t>
            </a:r>
          </a:p>
          <a:p>
            <a:r>
              <a:rPr lang="en-GB" altLang="en-US" b="1" dirty="0" smtClean="0">
                <a:ea typeface="Microsoft YaHei" panose="020B0503020204020204" pitchFamily="34" charset="-122"/>
              </a:rPr>
              <a:t>(2|NGI-MODIS|)</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of NGI 500m Mosaic to MODIS Reference</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9455257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283968" y="1556792"/>
            <a:ext cx="4659630" cy="4659630"/>
          </a:xfrm>
          <a:prstGeom prst="rect">
            <a:avLst/>
          </a:prstGeom>
        </p:spPr>
      </p:pic>
      <p:sp>
        <p:nvSpPr>
          <p:cNvPr id="16" name="Text Box 2"/>
          <p:cNvSpPr txBox="1">
            <a:spLocks noChangeArrowheads="1"/>
          </p:cNvSpPr>
          <p:nvPr/>
        </p:nvSpPr>
        <p:spPr bwMode="auto">
          <a:xfrm>
            <a:off x="179512" y="1600200"/>
            <a:ext cx="4104456"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ZA" altLang="en-US" dirty="0" smtClean="0">
                <a:ea typeface="Microsoft YaHei" panose="020B0503020204020204" pitchFamily="34" charset="-122"/>
              </a:rPr>
              <a:t>10m resolution SPOT 5 level 1A image, acquired on 21 January 2010.</a:t>
            </a:r>
          </a:p>
          <a:p>
            <a:pPr marL="285750" indent="-285750">
              <a:buFont typeface="Arial" panose="020B0604020202020204" pitchFamily="34" charset="0"/>
              <a:buChar char="•"/>
            </a:pPr>
            <a:r>
              <a:rPr lang="en-ZA" altLang="en-US" dirty="0" err="1" smtClean="0">
                <a:ea typeface="Microsoft YaHei" panose="020B0503020204020204" pitchFamily="34" charset="-122"/>
              </a:rPr>
              <a:t>Orthorectified</a:t>
            </a:r>
            <a:r>
              <a:rPr lang="en-ZA" altLang="en-US" dirty="0" smtClean="0">
                <a:ea typeface="Microsoft YaHei" panose="020B0503020204020204" pitchFamily="34" charset="-122"/>
              </a:rPr>
              <a:t> and corrected to surface reflectance using ATCOR 3.</a:t>
            </a:r>
          </a:p>
          <a:p>
            <a:pPr marL="285750" indent="-285750">
              <a:buFont typeface="Arial" panose="020B0604020202020204" pitchFamily="34" charset="0"/>
              <a:buChar char="•"/>
            </a:pPr>
            <a:r>
              <a:rPr lang="en-ZA" altLang="en-US" dirty="0" smtClean="0">
                <a:ea typeface="Microsoft YaHei" panose="020B0503020204020204" pitchFamily="34" charset="-122"/>
              </a:rPr>
              <a:t>SPOT resolution of 10m useful for checking assumption of slowly varying BRDF and atmospheric effects. </a:t>
            </a:r>
          </a:p>
          <a:p>
            <a:pPr marL="285750" indent="-285750">
              <a:buFont typeface="Arial" panose="020B0604020202020204" pitchFamily="34" charset="0"/>
              <a:buChar char="•"/>
            </a:pPr>
            <a:endParaRPr lang="en-GB" altLang="en-US" dirty="0">
              <a:ea typeface="Microsoft YaHei" panose="020B0503020204020204" pitchFamily="34" charset="-122"/>
            </a:endParaRPr>
          </a:p>
        </p:txBody>
      </p:sp>
      <p:sp>
        <p:nvSpPr>
          <p:cNvPr id="6"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to SPOT</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30772252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Aim</a:t>
            </a:r>
            <a:endParaRPr lang="en-US" altLang="en-US" sz="3200" dirty="0">
              <a:solidFill>
                <a:srgbClr val="1F497D"/>
              </a:solidFill>
              <a:ea typeface="Microsoft YaHei" panose="020B0503020204020204" pitchFamily="34" charset="-122"/>
            </a:endParaRPr>
          </a:p>
        </p:txBody>
      </p:sp>
      <p:sp>
        <p:nvSpPr>
          <p:cNvPr id="8194" name="Text Box 2"/>
          <p:cNvSpPr txBox="1">
            <a:spLocks noChangeArrowheads="1"/>
          </p:cNvSpPr>
          <p:nvPr/>
        </p:nvSpPr>
        <p:spPr bwMode="auto">
          <a:xfrm>
            <a:off x="457200" y="1600200"/>
            <a:ext cx="82296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1pPr>
            <a:lvl2pPr marL="27305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2pPr>
            <a:lvl3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3pPr>
            <a:lvl4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4pPr>
            <a:lvl5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9pPr>
          </a:lstStyle>
          <a:p>
            <a:pPr>
              <a:spcBef>
                <a:spcPts val="450"/>
              </a:spcBef>
              <a:buClrTx/>
              <a:buSzPct val="85000"/>
              <a:buFontTx/>
              <a:buNone/>
            </a:pPr>
            <a:r>
              <a:rPr lang="en-ZA" altLang="en-US" dirty="0" smtClean="0">
                <a:ea typeface="Microsoft YaHei" panose="020B0503020204020204" pitchFamily="34" charset="-122"/>
              </a:rPr>
              <a:t>The research aim is to develop an automated or semi-automated image analysis technique to accurately estimate </a:t>
            </a:r>
            <a:r>
              <a:rPr lang="en-ZA" altLang="en-US" i="1" dirty="0" smtClean="0">
                <a:ea typeface="Microsoft YaHei" panose="020B0503020204020204" pitchFamily="34" charset="-122"/>
              </a:rPr>
              <a:t>P. </a:t>
            </a:r>
            <a:r>
              <a:rPr lang="en-ZA" altLang="en-US" i="1" dirty="0" err="1" smtClean="0">
                <a:ea typeface="Microsoft YaHei" panose="020B0503020204020204" pitchFamily="34" charset="-122"/>
              </a:rPr>
              <a:t>afra</a:t>
            </a:r>
            <a:r>
              <a:rPr lang="en-ZA" altLang="en-US" i="1" dirty="0" smtClean="0">
                <a:ea typeface="Microsoft YaHei" panose="020B0503020204020204" pitchFamily="34" charset="-122"/>
              </a:rPr>
              <a:t> </a:t>
            </a:r>
            <a:r>
              <a:rPr lang="en-ZA" altLang="en-US" dirty="0" smtClean="0">
                <a:ea typeface="Microsoft YaHei" panose="020B0503020204020204" pitchFamily="34" charset="-122"/>
              </a:rPr>
              <a:t>canopy cover and Total Above Ground Carbon (TAGC) in pristine and transformed Subtropical Thicket, over large areas.  A secondary aim is for the mapping techniques to make use of freely available, </a:t>
            </a:r>
            <a:r>
              <a:rPr lang="en-ZA" altLang="en-US" dirty="0" err="1" smtClean="0">
                <a:ea typeface="Microsoft YaHei" panose="020B0503020204020204" pitchFamily="34" charset="-122"/>
              </a:rPr>
              <a:t>uncalibrated</a:t>
            </a:r>
            <a:r>
              <a:rPr lang="en-ZA" altLang="en-US" dirty="0" smtClean="0">
                <a:ea typeface="Microsoft YaHei" panose="020B0503020204020204" pitchFamily="34" charset="-122"/>
              </a:rPr>
              <a:t>, very high resolution (VHR) aerial imagery from Chief Directorate: National Geospatial Information (NGI).</a:t>
            </a:r>
            <a:endParaRPr lang="en-US" altLang="en-US" dirty="0">
              <a:ea typeface="Microsoft YaHei" panose="020B0503020204020204" pitchFamily="34" charset="-122"/>
            </a:endParaRPr>
          </a:p>
          <a:p>
            <a:pPr>
              <a:spcBef>
                <a:spcPts val="450"/>
              </a:spcBef>
              <a:buClr>
                <a:srgbClr val="4F81BD"/>
              </a:buClr>
              <a:buSzPct val="85000"/>
              <a:buFont typeface="Arial" panose="020B0604020202020204" pitchFamily="34" charset="0"/>
              <a:buNone/>
            </a:pPr>
            <a:endParaRPr lang="en-GB" altLang="en-US"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955" y="2260864"/>
            <a:ext cx="3800637" cy="360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5315" y="2276872"/>
            <a:ext cx="3801485" cy="3600000"/>
          </a:xfrm>
          <a:prstGeom prst="rect">
            <a:avLst/>
          </a:prstGeom>
        </p:spPr>
      </p:pic>
      <p:sp>
        <p:nvSpPr>
          <p:cNvPr id="21" name="Text Box 3"/>
          <p:cNvSpPr txBox="1">
            <a:spLocks noChangeArrowheads="1"/>
          </p:cNvSpPr>
          <p:nvPr/>
        </p:nvSpPr>
        <p:spPr bwMode="auto">
          <a:xfrm>
            <a:off x="949217" y="6182761"/>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a:ea typeface="Microsoft YaHei" panose="020B0503020204020204" pitchFamily="34" charset="-122"/>
              </a:rPr>
              <a:t>NGI </a:t>
            </a:r>
            <a:r>
              <a:rPr lang="en-GB" altLang="en-US" b="1" dirty="0" smtClean="0">
                <a:ea typeface="Microsoft YaHei" panose="020B0503020204020204" pitchFamily="34" charset="-122"/>
              </a:rPr>
              <a:t>Calibrated </a:t>
            </a:r>
            <a:r>
              <a:rPr lang="en-GB" altLang="en-US" b="1" dirty="0">
                <a:ea typeface="Microsoft YaHei" panose="020B0503020204020204" pitchFamily="34" charset="-122"/>
              </a:rPr>
              <a:t>Mosaic</a:t>
            </a:r>
          </a:p>
        </p:txBody>
      </p:sp>
      <p:sp>
        <p:nvSpPr>
          <p:cNvPr id="22" name="Text Box 3"/>
          <p:cNvSpPr txBox="1">
            <a:spLocks noChangeArrowheads="1"/>
          </p:cNvSpPr>
          <p:nvPr/>
        </p:nvSpPr>
        <p:spPr bwMode="auto">
          <a:xfrm>
            <a:off x="5160656" y="6182761"/>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SPOT Surface Reflectance</a:t>
            </a:r>
            <a:endParaRPr lang="en-GB" altLang="en-US" b="1" dirty="0">
              <a:ea typeface="Microsoft YaHei" panose="020B0503020204020204" pitchFamily="34" charset="-122"/>
            </a:endParaRPr>
          </a:p>
        </p:txBody>
      </p:sp>
      <p:sp>
        <p:nvSpPr>
          <p:cNvPr id="23" name="Text Box 3"/>
          <p:cNvSpPr txBox="1">
            <a:spLocks noChangeArrowheads="1"/>
          </p:cNvSpPr>
          <p:nvPr/>
        </p:nvSpPr>
        <p:spPr bwMode="auto">
          <a:xfrm>
            <a:off x="461784" y="1412776"/>
            <a:ext cx="7859216" cy="644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Mean absolute difference of </a:t>
            </a:r>
            <a:r>
              <a:rPr lang="en-ZA" dirty="0"/>
              <a:t>3.92%</a:t>
            </a:r>
            <a:endParaRPr lang="en-GB" altLang="en-US" dirty="0">
              <a:ea typeface="Microsoft YaHei" panose="020B0503020204020204" pitchFamily="34" charset="-122"/>
            </a:endParaRPr>
          </a:p>
        </p:txBody>
      </p:sp>
      <p:sp>
        <p:nvSpPr>
          <p:cNvPr id="8"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to SPOT</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418581661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268760"/>
            <a:ext cx="5445224" cy="5445224"/>
          </a:xfrm>
          <a:prstGeom prst="rect">
            <a:avLst/>
          </a:prstGeom>
        </p:spPr>
      </p:pic>
      <p:sp>
        <p:nvSpPr>
          <p:cNvPr id="9" name="Text Box 3"/>
          <p:cNvSpPr txBox="1">
            <a:spLocks noChangeArrowheads="1"/>
          </p:cNvSpPr>
          <p:nvPr/>
        </p:nvSpPr>
        <p:spPr bwMode="auto">
          <a:xfrm>
            <a:off x="6128792" y="6309320"/>
            <a:ext cx="27636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NGI </a:t>
            </a:r>
            <a:r>
              <a:rPr lang="en-GB" altLang="en-US" b="1" dirty="0" err="1" smtClean="0">
                <a:ea typeface="Microsoft YaHei" panose="020B0503020204020204" pitchFamily="34" charset="-122"/>
              </a:rPr>
              <a:t>Uncalibrated</a:t>
            </a:r>
            <a:r>
              <a:rPr lang="en-GB" altLang="en-US" b="1" dirty="0" smtClean="0">
                <a:ea typeface="Microsoft YaHei" panose="020B0503020204020204" pitchFamily="34" charset="-122"/>
              </a:rPr>
              <a:t> Close-Up</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Hot-spots and Seam Lines</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409582949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268760"/>
            <a:ext cx="5445224" cy="5445224"/>
          </a:xfrm>
          <a:prstGeom prst="rect">
            <a:avLst/>
          </a:prstGeom>
        </p:spPr>
      </p:pic>
      <p:sp>
        <p:nvSpPr>
          <p:cNvPr id="9" name="Text Box 3"/>
          <p:cNvSpPr txBox="1">
            <a:spLocks noChangeArrowheads="1"/>
          </p:cNvSpPr>
          <p:nvPr/>
        </p:nvSpPr>
        <p:spPr bwMode="auto">
          <a:xfrm>
            <a:off x="6128792" y="6309320"/>
            <a:ext cx="27636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NGI Calibrated Close-Up</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Hot-spots and Seam Lines</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214564166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800" b="1" dirty="0" smtClean="0">
                <a:solidFill>
                  <a:srgbClr val="1F497D"/>
                </a:solidFill>
                <a:ea typeface="Microsoft YaHei" panose="020B0503020204020204" pitchFamily="34" charset="-122"/>
              </a:rPr>
              <a:t>Discussion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556792"/>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ZA" altLang="en-US" dirty="0" smtClean="0">
                <a:ea typeface="Microsoft YaHei" panose="020B0503020204020204" pitchFamily="34" charset="-122"/>
              </a:rPr>
              <a:t>No need for explicit BRDF or atmospheric correction.</a:t>
            </a:r>
          </a:p>
          <a:p>
            <a:pPr marL="285750" indent="-285750">
              <a:buFont typeface="Arial" panose="020B0604020202020204" pitchFamily="34" charset="0"/>
              <a:buChar char="•"/>
            </a:pPr>
            <a:r>
              <a:rPr lang="en-ZA" altLang="en-US" dirty="0" smtClean="0">
                <a:ea typeface="Microsoft YaHei" panose="020B0503020204020204" pitchFamily="34" charset="-122"/>
              </a:rPr>
              <a:t>Mosaic smoothness achieved implicitly.</a:t>
            </a:r>
          </a:p>
          <a:p>
            <a:pPr marL="285750" indent="-285750">
              <a:buFont typeface="Arial" panose="020B0604020202020204" pitchFamily="34" charset="0"/>
              <a:buChar char="•"/>
            </a:pPr>
            <a:r>
              <a:rPr lang="en-ZA" altLang="en-US" dirty="0" smtClean="0">
                <a:ea typeface="Microsoft YaHei" panose="020B0503020204020204" pitchFamily="34" charset="-122"/>
              </a:rPr>
              <a:t>Relatively simple and fast.</a:t>
            </a:r>
          </a:p>
          <a:p>
            <a:pPr marL="285750" indent="-285750">
              <a:buFont typeface="Arial" panose="020B0604020202020204" pitchFamily="34" charset="0"/>
              <a:buChar char="•"/>
            </a:pPr>
            <a:r>
              <a:rPr lang="en-ZA" altLang="en-US" dirty="0" smtClean="0">
                <a:ea typeface="Microsoft YaHei" panose="020B0503020204020204" pitchFamily="34" charset="-122"/>
              </a:rPr>
              <a:t>Need for ground reflectance measurements avoided.</a:t>
            </a:r>
          </a:p>
          <a:p>
            <a:pPr marL="285750" indent="-285750">
              <a:buFont typeface="Arial" panose="020B0604020202020204" pitchFamily="34" charset="0"/>
              <a:buChar char="•"/>
            </a:pPr>
            <a:r>
              <a:rPr lang="en-ZA" altLang="en-US" dirty="0" smtClean="0">
                <a:ea typeface="Microsoft YaHei" panose="020B0503020204020204" pitchFamily="34" charset="-122"/>
              </a:rPr>
              <a:t>Requires spectrally similar and concurrent reference image.</a:t>
            </a:r>
          </a:p>
          <a:p>
            <a:pPr marL="285750" indent="-285750">
              <a:buFont typeface="Arial" panose="020B0604020202020204" pitchFamily="34" charset="0"/>
              <a:buChar char="•"/>
            </a:pPr>
            <a:r>
              <a:rPr lang="en-ZA" altLang="en-US" dirty="0" smtClean="0">
                <a:ea typeface="Microsoft YaHei" panose="020B0503020204020204" pitchFamily="34" charset="-122"/>
              </a:rPr>
              <a:t>Assumptions of slowly varying BRDF and similarity of </a:t>
            </a:r>
            <a:r>
              <a:rPr lang="en-ZA" altLang="en-US" dirty="0" err="1" smtClean="0">
                <a:ea typeface="Microsoft YaHei" panose="020B0503020204020204" pitchFamily="34" charset="-122"/>
              </a:rPr>
              <a:t>uncalibrated</a:t>
            </a:r>
            <a:r>
              <a:rPr lang="en-ZA" altLang="en-US" dirty="0" smtClean="0">
                <a:ea typeface="Microsoft YaHei" panose="020B0503020204020204" pitchFamily="34" charset="-122"/>
              </a:rPr>
              <a:t> </a:t>
            </a:r>
            <a:r>
              <a:rPr lang="en-ZA" altLang="en-US" smtClean="0">
                <a:ea typeface="Microsoft YaHei" panose="020B0503020204020204" pitchFamily="34" charset="-122"/>
              </a:rPr>
              <a:t>and reference sensor </a:t>
            </a:r>
            <a:r>
              <a:rPr lang="en-ZA" altLang="en-US" dirty="0" smtClean="0">
                <a:ea typeface="Microsoft YaHei" panose="020B0503020204020204" pitchFamily="34" charset="-122"/>
              </a:rPr>
              <a:t>spectral sensitivities may not always hold in practice and are limitations of the method.</a:t>
            </a:r>
            <a:endParaRPr lang="en-ZA" altLang="en-US" dirty="0">
              <a:ea typeface="Microsoft YaHei" panose="020B0503020204020204" pitchFamily="34" charset="-122"/>
            </a:endParaRPr>
          </a:p>
          <a:p>
            <a:pPr marL="285750" indent="-285750">
              <a:buFont typeface="Arial" panose="020B0604020202020204" pitchFamily="34" charset="0"/>
              <a:buChar char="•"/>
            </a:pPr>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24765241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Time Schedule</a:t>
            </a:r>
          </a:p>
        </p:txBody>
      </p:sp>
      <p:graphicFrame>
        <p:nvGraphicFramePr>
          <p:cNvPr id="21506" name="Group 2"/>
          <p:cNvGraphicFramePr>
            <a:graphicFrameLocks noGrp="1"/>
          </p:cNvGraphicFramePr>
          <p:nvPr>
            <p:extLst>
              <p:ext uri="{D42A27DB-BD31-4B8C-83A1-F6EECF244321}">
                <p14:modId xmlns:p14="http://schemas.microsoft.com/office/powerpoint/2010/main" val="4054309362"/>
              </p:ext>
            </p:extLst>
          </p:nvPr>
        </p:nvGraphicFramePr>
        <p:xfrm>
          <a:off x="395535" y="1628800"/>
          <a:ext cx="8291269" cy="2232250"/>
        </p:xfrm>
        <a:graphic>
          <a:graphicData uri="http://schemas.openxmlformats.org/drawingml/2006/table">
            <a:tbl>
              <a:tblPr/>
              <a:tblGrid>
                <a:gridCol w="442159"/>
                <a:gridCol w="1190067"/>
                <a:gridCol w="849824"/>
                <a:gridCol w="580138"/>
                <a:gridCol w="580138"/>
                <a:gridCol w="290853"/>
                <a:gridCol w="290853"/>
                <a:gridCol w="580138"/>
                <a:gridCol w="580138"/>
                <a:gridCol w="580138"/>
                <a:gridCol w="580138"/>
                <a:gridCol w="580138"/>
                <a:gridCol w="580138"/>
                <a:gridCol w="586409"/>
              </a:tblGrid>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No.</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Task Description</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Deliverable</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Jun-15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Aug-15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gridSpan="2">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Oct-15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hMerge="1">
                  <a:txBody>
                    <a:bodyPr/>
                    <a:lstStyle/>
                    <a:p>
                      <a:endParaRPr lang="en-ZA"/>
                    </a:p>
                  </a:txBody>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Dec-15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Feb-16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Apr-16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Jun-16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Aug-16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Oct-16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Dec-16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smtClean="0">
                          <a:ln>
                            <a:noFill/>
                          </a:ln>
                          <a:solidFill>
                            <a:srgbClr val="FFFFFF"/>
                          </a:solidFill>
                          <a:effectLst/>
                          <a:latin typeface="Calibri" panose="020F0502020204030204" pitchFamily="34" charset="0"/>
                          <a:cs typeface="Arial" panose="020B0604020202020204" pitchFamily="34" charset="0"/>
                        </a:rPr>
                        <a:t>1</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Editing papers</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100" b="0" i="0" u="none" strike="noStrike" cap="none" normalizeH="0" baseline="0" dirty="0" smtClean="0">
                        <a:ln>
                          <a:noFill/>
                        </a:ln>
                        <a:solidFill>
                          <a:srgbClr val="000000"/>
                        </a:solidFill>
                        <a:effectLst/>
                        <a:latin typeface="+mn-lt"/>
                        <a:cs typeface="Arial" panose="020B0604020202020204" pitchFamily="34" charset="0"/>
                      </a:endParaRP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gridSpan="2">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hMerge="1">
                  <a:txBody>
                    <a:bodyPr/>
                    <a:lstStyle/>
                    <a:p>
                      <a:endParaRPr lang="en-ZA"/>
                    </a:p>
                  </a:txBody>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smtClean="0">
                          <a:ln>
                            <a:noFill/>
                          </a:ln>
                          <a:solidFill>
                            <a:srgbClr val="FFFFFF"/>
                          </a:solidFill>
                          <a:effectLst/>
                          <a:latin typeface="Calibri" panose="020F0502020204030204" pitchFamily="34" charset="0"/>
                          <a:cs typeface="Arial" panose="020B0604020202020204" pitchFamily="34" charset="0"/>
                        </a:rPr>
                        <a:t>2</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Field study</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mn-lt"/>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3</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Carbon-stock mapping</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9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ZA" altLang="en-US" sz="1100" b="0" i="0" u="none" strike="noStrike" cap="none" normalizeH="0" baseline="0" dirty="0" smtClean="0">
                        <a:ln>
                          <a:noFill/>
                        </a:ln>
                        <a:solidFill>
                          <a:srgbClr val="000000"/>
                        </a:solidFill>
                        <a:effectLst/>
                        <a:latin typeface="+mn-lt"/>
                        <a:cs typeface="Arial" panose="020B0604020202020204" pitchFamily="34" charset="0"/>
                      </a:endParaRPr>
                    </a:p>
                  </a:txBody>
                  <a:tcPr marL="68760" marR="68760" marT="693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4</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Dissertation write-up</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kumimoji="0" lang="en-ZA" altLang="en-US" sz="1100" b="0" i="0" u="none" strike="noStrike" cap="none" normalizeH="0" baseline="0" dirty="0" smtClean="0">
                        <a:ln>
                          <a:noFill/>
                        </a:ln>
                        <a:solidFill>
                          <a:srgbClr val="000000"/>
                        </a:solidFill>
                        <a:effectLst/>
                        <a:latin typeface="+mn-lt"/>
                        <a:cs typeface="Segoe UI" panose="020B0502040204020203" pitchFamily="34" charset="0"/>
                      </a:endParaRPr>
                    </a:p>
                  </a:txBody>
                  <a:tcPr marL="68760" marR="68760" marT="1512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gridSpan="2">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hMerge="1">
                  <a:txBody>
                    <a:bodyPr/>
                    <a:lstStyle/>
                    <a:p>
                      <a:endParaRPr lang="en-ZA"/>
                    </a:p>
                  </a:txBody>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References</a:t>
            </a:r>
          </a:p>
        </p:txBody>
      </p:sp>
      <p:sp>
        <p:nvSpPr>
          <p:cNvPr id="22530" name="Text Box 2"/>
          <p:cNvSpPr txBox="1">
            <a:spLocks noChangeArrowheads="1"/>
          </p:cNvSpPr>
          <p:nvPr/>
        </p:nvSpPr>
        <p:spPr bwMode="auto">
          <a:xfrm>
            <a:off x="457200" y="1600200"/>
            <a:ext cx="8229600" cy="5141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375"/>
              </a:spcBef>
              <a:buClr>
                <a:srgbClr val="4F81BD"/>
              </a:buClr>
              <a:buSzPct val="85000"/>
              <a:buFont typeface="Arial" panose="020B0604020202020204" pitchFamily="34" charset="0"/>
              <a:buChar char="•"/>
            </a:pPr>
            <a:r>
              <a:rPr lang="en-GB" sz="1400" dirty="0"/>
              <a:t>Berk A, Anderson GP, Bernstein LS, Acharya PK, </a:t>
            </a:r>
            <a:r>
              <a:rPr lang="en-GB" sz="1400" dirty="0" err="1"/>
              <a:t>Dothe</a:t>
            </a:r>
            <a:r>
              <a:rPr lang="en-GB" sz="1400" dirty="0"/>
              <a:t> H, Matthew MW, Adler-Golden SM, </a:t>
            </a:r>
            <a:r>
              <a:rPr lang="en-GB" sz="1400" dirty="0" err="1"/>
              <a:t>Chetwynd</a:t>
            </a:r>
            <a:r>
              <a:rPr lang="en-GB" sz="1400" dirty="0"/>
              <a:t> JH, </a:t>
            </a:r>
            <a:r>
              <a:rPr lang="en-GB" sz="1400" dirty="0" err="1"/>
              <a:t>Richtsmeier</a:t>
            </a:r>
            <a:r>
              <a:rPr lang="en-GB" sz="1400" dirty="0"/>
              <a:t> SC, </a:t>
            </a:r>
            <a:r>
              <a:rPr lang="en-GB" sz="1400" dirty="0" err="1"/>
              <a:t>Pukall</a:t>
            </a:r>
            <a:r>
              <a:rPr lang="en-GB" sz="1400" dirty="0"/>
              <a:t> B, Allred CL, </a:t>
            </a:r>
            <a:r>
              <a:rPr lang="en-GB" sz="1400" dirty="0" err="1"/>
              <a:t>Jeong</a:t>
            </a:r>
            <a:r>
              <a:rPr lang="en-GB" sz="1400" dirty="0"/>
              <a:t> LS &amp; Hoke ML 1999. MODTRAN4 radiative transfer </a:t>
            </a:r>
            <a:r>
              <a:rPr lang="en-GB" sz="1400" dirty="0" err="1"/>
              <a:t>modeling</a:t>
            </a:r>
            <a:r>
              <a:rPr lang="en-GB" sz="1400" dirty="0"/>
              <a:t> for atmospheric correction. In </a:t>
            </a:r>
            <a:r>
              <a:rPr lang="en-GB" sz="1400" i="1" dirty="0"/>
              <a:t>Proceedings of SPIE - The International Society for Optical Engineering</a:t>
            </a:r>
            <a:r>
              <a:rPr lang="en-GB" sz="1400" dirty="0"/>
              <a:t>, 348–353. Denver, CO: Society of Photo-Optical Instrumentation Engineers</a:t>
            </a:r>
            <a:r>
              <a:rPr lang="en-GB" sz="1400" dirty="0" smtClean="0"/>
              <a:t>.</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altLang="en-US" sz="1400" dirty="0" smtClean="0">
                <a:ea typeface="Microsoft YaHei" panose="020B0503020204020204" pitchFamily="34" charset="-122"/>
              </a:rPr>
              <a:t>Chandelier </a:t>
            </a:r>
            <a:r>
              <a:rPr lang="en-GB" altLang="en-US" sz="1400" dirty="0">
                <a:ea typeface="Microsoft YaHei" panose="020B0503020204020204" pitchFamily="34" charset="-122"/>
              </a:rPr>
              <a:t>L, &amp; </a:t>
            </a:r>
            <a:r>
              <a:rPr lang="en-GB" altLang="en-US" sz="1400" dirty="0" err="1">
                <a:ea typeface="Microsoft YaHei" panose="020B0503020204020204" pitchFamily="34" charset="-122"/>
              </a:rPr>
              <a:t>Martinoty</a:t>
            </a:r>
            <a:r>
              <a:rPr lang="en-GB" altLang="en-US" sz="1400" dirty="0">
                <a:ea typeface="Microsoft YaHei" panose="020B0503020204020204" pitchFamily="34" charset="-122"/>
              </a:rPr>
              <a:t> G 2009. A radiometric aerial triangulation for the equalization of digital aerial images and </a:t>
            </a:r>
            <a:r>
              <a:rPr lang="en-GB" altLang="en-US" sz="1400" dirty="0" err="1">
                <a:ea typeface="Microsoft YaHei" panose="020B0503020204020204" pitchFamily="34" charset="-122"/>
              </a:rPr>
              <a:t>orthoimages</a:t>
            </a:r>
            <a:r>
              <a:rPr lang="en-GB" altLang="en-US" sz="1400" dirty="0">
                <a:ea typeface="Microsoft YaHei" panose="020B0503020204020204" pitchFamily="34" charset="-122"/>
              </a:rPr>
              <a:t>.</a:t>
            </a:r>
            <a:r>
              <a:rPr lang="en-GB" altLang="en-US" sz="1400" i="1" dirty="0">
                <a:ea typeface="Microsoft YaHei" panose="020B0503020204020204" pitchFamily="34" charset="-122"/>
              </a:rPr>
              <a:t> Photogrammetric Engineering &amp; Remote Sensing</a:t>
            </a:r>
            <a:r>
              <a:rPr lang="en-GB" altLang="en-US" sz="1400" dirty="0">
                <a:ea typeface="Microsoft YaHei" panose="020B0503020204020204" pitchFamily="34" charset="-122"/>
              </a:rPr>
              <a:t> 75(2), 193–200.</a:t>
            </a:r>
          </a:p>
          <a:p>
            <a:pPr>
              <a:lnSpc>
                <a:spcPct val="90000"/>
              </a:lnSpc>
              <a:spcBef>
                <a:spcPts val="375"/>
              </a:spcBef>
              <a:buClr>
                <a:srgbClr val="4F81BD"/>
              </a:buClr>
              <a:buSzPct val="85000"/>
              <a:buFont typeface="Arial" panose="020B0604020202020204" pitchFamily="34" charset="0"/>
              <a:buChar char="•"/>
            </a:pPr>
            <a:r>
              <a:rPr lang="en-GB" altLang="en-US" sz="1400" dirty="0">
                <a:ea typeface="Microsoft YaHei" panose="020B0503020204020204" pitchFamily="34" charset="-122"/>
              </a:rPr>
              <a:t>Collings S, </a:t>
            </a:r>
            <a:r>
              <a:rPr lang="en-GB" altLang="en-US" sz="1400" dirty="0" err="1">
                <a:ea typeface="Microsoft YaHei" panose="020B0503020204020204" pitchFamily="34" charset="-122"/>
              </a:rPr>
              <a:t>Caccetta</a:t>
            </a:r>
            <a:r>
              <a:rPr lang="en-GB" altLang="en-US" sz="1400" dirty="0">
                <a:ea typeface="Microsoft YaHei" panose="020B0503020204020204" pitchFamily="34" charset="-122"/>
              </a:rPr>
              <a:t> P, Campbell N &amp; Wu X 2011. Empirical models for radiometric calibration of digital aerial frame mosaics. </a:t>
            </a:r>
            <a:r>
              <a:rPr lang="en-GB" altLang="en-US" sz="1400" i="1" dirty="0">
                <a:ea typeface="Microsoft YaHei" panose="020B0503020204020204" pitchFamily="34" charset="-122"/>
              </a:rPr>
              <a:t>IEEE Transactions on Geoscience and Remote Sensing</a:t>
            </a:r>
            <a:r>
              <a:rPr lang="en-GB" altLang="en-US" sz="1400" dirty="0">
                <a:ea typeface="Microsoft YaHei" panose="020B0503020204020204" pitchFamily="34" charset="-122"/>
              </a:rPr>
              <a:t> 49(7), 2573–2588</a:t>
            </a:r>
            <a:r>
              <a:rPr lang="en-GB" altLang="en-US" sz="1400" dirty="0" smtClean="0">
                <a:ea typeface="Microsoft YaHei" panose="020B0503020204020204" pitchFamily="34" charset="-122"/>
              </a:rPr>
              <a:t>.</a:t>
            </a:r>
          </a:p>
          <a:p>
            <a:pPr>
              <a:lnSpc>
                <a:spcPct val="90000"/>
              </a:lnSpc>
              <a:spcBef>
                <a:spcPts val="375"/>
              </a:spcBef>
              <a:buClr>
                <a:srgbClr val="4F81BD"/>
              </a:buClr>
              <a:buSzPct val="85000"/>
              <a:buFont typeface="Arial" panose="020B0604020202020204" pitchFamily="34" charset="0"/>
              <a:buChar char="•"/>
            </a:pPr>
            <a:r>
              <a:rPr lang="en-GB" sz="1400" dirty="0"/>
              <a:t>Gao C, Jiang X, Li X &amp; Li X 2013. The cross-calibration of CBERS-02B/CCD visible-near infrared channels with Terra/MODIS channels. </a:t>
            </a:r>
            <a:r>
              <a:rPr lang="en-GB" sz="1400" i="1" dirty="0"/>
              <a:t>International Journal of Remote Sensing</a:t>
            </a:r>
            <a:r>
              <a:rPr lang="en-GB" sz="1400" dirty="0"/>
              <a:t> 34 (9-10): 3688–3698</a:t>
            </a:r>
            <a:r>
              <a:rPr lang="en-GB" sz="1400" dirty="0" smtClean="0"/>
              <a:t>.</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Gehrke</a:t>
            </a:r>
            <a:r>
              <a:rPr lang="en-GB" sz="1400" dirty="0"/>
              <a:t> S 2010. Radiometric processing of ADS imagery: mosaicking of large image blocks. In </a:t>
            </a:r>
            <a:r>
              <a:rPr lang="en-GB" sz="1400" i="1" dirty="0"/>
              <a:t>Opportunities for Emerging Geospatial Technologies</a:t>
            </a:r>
            <a:r>
              <a:rPr lang="en-GB" sz="1400" dirty="0"/>
              <a:t>, 184–195. American Society for Photogrammetry and Remote Sensing Annual Conference 2010 held 26-30 April 2010. San Diego, United States: American Society for Photogrammetry and Remote </a:t>
            </a:r>
            <a:r>
              <a:rPr lang="en-GB" sz="1400" dirty="0" smtClean="0"/>
              <a:t>Sensing.</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Honkavaara</a:t>
            </a:r>
            <a:r>
              <a:rPr lang="en-GB" sz="1400" dirty="0"/>
              <a:t>, E, </a:t>
            </a:r>
            <a:r>
              <a:rPr lang="en-GB" sz="1400" dirty="0" err="1"/>
              <a:t>Arbiol</a:t>
            </a:r>
            <a:r>
              <a:rPr lang="en-GB" sz="1400" dirty="0"/>
              <a:t>, R, </a:t>
            </a:r>
            <a:r>
              <a:rPr lang="en-GB" sz="1400" dirty="0" err="1"/>
              <a:t>Markelin</a:t>
            </a:r>
            <a:r>
              <a:rPr lang="en-GB" sz="1400" dirty="0"/>
              <a:t>, L, Martinez, L, Cramer, M, Bovet, S, Chandelier, L, </a:t>
            </a:r>
            <a:r>
              <a:rPr lang="en-GB" sz="1400" dirty="0" err="1"/>
              <a:t>Ilves</a:t>
            </a:r>
            <a:r>
              <a:rPr lang="en-GB" sz="1400" dirty="0"/>
              <a:t>, R, </a:t>
            </a:r>
            <a:r>
              <a:rPr lang="en-GB" sz="1400" dirty="0" err="1"/>
              <a:t>Klonus</a:t>
            </a:r>
            <a:r>
              <a:rPr lang="en-GB" sz="1400" dirty="0"/>
              <a:t>, S, Marshal, P, </a:t>
            </a:r>
            <a:r>
              <a:rPr lang="en-GB" sz="1400" dirty="0" err="1"/>
              <a:t>Schläpfer</a:t>
            </a:r>
            <a:r>
              <a:rPr lang="en-GB" sz="1400" dirty="0"/>
              <a:t>, D, Tabor, M, Thom, C &amp; </a:t>
            </a:r>
            <a:r>
              <a:rPr lang="en-GB" sz="1400" dirty="0" err="1"/>
              <a:t>Veje</a:t>
            </a:r>
            <a:r>
              <a:rPr lang="en-GB" sz="1400" dirty="0"/>
              <a:t>, N 2009. Digital airborne photogrammetry—a new tool for quantitative remote sensing?—A state-of-the-art review on radiometric aspects of digital photogrammetric images. </a:t>
            </a:r>
            <a:r>
              <a:rPr lang="en-GB" sz="1400" i="1" dirty="0"/>
              <a:t>Remote Sensing</a:t>
            </a:r>
            <a:r>
              <a:rPr lang="en-GB" sz="1400" dirty="0"/>
              <a:t> 1 (3): 577–605</a:t>
            </a:r>
            <a:r>
              <a:rPr lang="en-GB" sz="1400" dirty="0" smtClean="0"/>
              <a:t>.</a:t>
            </a: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altLang="en-US" sz="1400" dirty="0" smtClean="0">
                <a:ea typeface="Microsoft YaHei" panose="020B0503020204020204" pitchFamily="34" charset="-122"/>
              </a:rPr>
              <a:t>Jiang </a:t>
            </a:r>
            <a:r>
              <a:rPr lang="en-GB" altLang="en-US" sz="1400" dirty="0">
                <a:ea typeface="Microsoft YaHei" panose="020B0503020204020204" pitchFamily="34" charset="-122"/>
              </a:rPr>
              <a:t>G-M &amp; Li Z-L 2009. Cross-calibration of MSG1-SEVIRI infrared channels with Terra-MODIS channels. </a:t>
            </a:r>
            <a:r>
              <a:rPr lang="en-GB" altLang="en-US" sz="1400" i="1" dirty="0">
                <a:ea typeface="Microsoft YaHei" panose="020B0503020204020204" pitchFamily="34" charset="-122"/>
              </a:rPr>
              <a:t>International Journal of Remote Sensing</a:t>
            </a:r>
            <a:r>
              <a:rPr lang="en-GB" altLang="en-US" sz="1400" dirty="0">
                <a:ea typeface="Microsoft YaHei" panose="020B0503020204020204" pitchFamily="34" charset="-122"/>
              </a:rPr>
              <a:t> 30(3), 753–769</a:t>
            </a:r>
            <a:r>
              <a:rPr lang="en-GB" altLang="en-US" sz="1400" dirty="0" smtClean="0">
                <a:ea typeface="Microsoft YaHei" panose="020B0503020204020204" pitchFamily="34" charset="-122"/>
              </a:rPr>
              <a:t>.</a:t>
            </a:r>
          </a:p>
          <a:p>
            <a:pPr>
              <a:lnSpc>
                <a:spcPct val="90000"/>
              </a:lnSpc>
              <a:spcBef>
                <a:spcPts val="375"/>
              </a:spcBef>
              <a:buClr>
                <a:srgbClr val="4F81BD"/>
              </a:buClr>
              <a:buSzPct val="85000"/>
              <a:buFont typeface="Arial" panose="020B0604020202020204" pitchFamily="34" charset="0"/>
              <a:buChar char="•"/>
            </a:pPr>
            <a:r>
              <a:rPr lang="en-GB" sz="1400" dirty="0" err="1"/>
              <a:t>Lelong</a:t>
            </a:r>
            <a:r>
              <a:rPr lang="en-GB" sz="1400" dirty="0"/>
              <a:t> CCD, Burger P, </a:t>
            </a:r>
            <a:r>
              <a:rPr lang="en-GB" sz="1400" dirty="0" err="1"/>
              <a:t>Jubelin</a:t>
            </a:r>
            <a:r>
              <a:rPr lang="en-GB" sz="1400" dirty="0"/>
              <a:t> G, Roux B, </a:t>
            </a:r>
            <a:r>
              <a:rPr lang="en-GB" sz="1400" dirty="0" err="1"/>
              <a:t>Labbé</a:t>
            </a:r>
            <a:r>
              <a:rPr lang="en-GB" sz="1400" dirty="0"/>
              <a:t> S &amp; </a:t>
            </a:r>
            <a:r>
              <a:rPr lang="en-GB" sz="1400" dirty="0" err="1"/>
              <a:t>Baret</a:t>
            </a:r>
            <a:r>
              <a:rPr lang="en-GB" sz="1400" dirty="0"/>
              <a:t> F 2008. Assessment of unmanned aerial vehicles imagery for quantitative monitoring of wheat crop in small plots. </a:t>
            </a:r>
            <a:r>
              <a:rPr lang="en-GB" sz="1400" i="1" dirty="0"/>
              <a:t>Sensors</a:t>
            </a:r>
            <a:r>
              <a:rPr lang="en-GB" sz="1400" dirty="0"/>
              <a:t> 8 (5): 3557–3585</a:t>
            </a:r>
            <a:r>
              <a:rPr lang="en-GB" sz="1400" dirty="0" smtClean="0"/>
              <a:t>.</a:t>
            </a:r>
            <a:endParaRPr lang="en-GB" altLang="en-US" sz="1400" dirty="0">
              <a:ea typeface="Microsoft YaHei" panose="020B0503020204020204" pitchFamily="34" charset="-122"/>
            </a:endParaRPr>
          </a:p>
          <a:p>
            <a:pPr>
              <a:lnSpc>
                <a:spcPct val="90000"/>
              </a:lnSpc>
              <a:spcBef>
                <a:spcPts val="375"/>
              </a:spcBef>
              <a:buClrTx/>
              <a:buSzPct val="85000"/>
              <a:buFontTx/>
              <a:buNone/>
            </a:pPr>
            <a:endParaRPr lang="en-ZA" altLang="en-US" sz="1400"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References</a:t>
            </a:r>
          </a:p>
        </p:txBody>
      </p:sp>
      <p:sp>
        <p:nvSpPr>
          <p:cNvPr id="22530" name="Text Box 2"/>
          <p:cNvSpPr txBox="1">
            <a:spLocks noChangeArrowheads="1"/>
          </p:cNvSpPr>
          <p:nvPr/>
        </p:nvSpPr>
        <p:spPr bwMode="auto">
          <a:xfrm>
            <a:off x="457200" y="1600200"/>
            <a:ext cx="8229600" cy="4133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375"/>
              </a:spcBef>
              <a:buClr>
                <a:srgbClr val="4F81BD"/>
              </a:buClr>
              <a:buSzPct val="85000"/>
              <a:buFont typeface="Arial" panose="020B0604020202020204" pitchFamily="34" charset="0"/>
              <a:buChar char="•"/>
            </a:pPr>
            <a:r>
              <a:rPr lang="en-GB" altLang="en-US" sz="1400" dirty="0" smtClean="0">
                <a:ea typeface="Microsoft YaHei" panose="020B0503020204020204" pitchFamily="34" charset="-122"/>
              </a:rPr>
              <a:t>Li </a:t>
            </a:r>
            <a:r>
              <a:rPr lang="en-GB" altLang="en-US" sz="1400" dirty="0">
                <a:ea typeface="Microsoft YaHei" panose="020B0503020204020204" pitchFamily="34" charset="-122"/>
              </a:rPr>
              <a:t>L, Yang J &amp; Wang Y 2012. Cross-calibration of HJ-1B/CCD1 image based on Aqua/MODIS data. </a:t>
            </a:r>
            <a:r>
              <a:rPr lang="en-GB" altLang="en-US" sz="1400" i="1" dirty="0">
                <a:ea typeface="Microsoft YaHei" panose="020B0503020204020204" pitchFamily="34" charset="-122"/>
              </a:rPr>
              <a:t>2012 Second International Workshop on Earth Observation and Remote Sensing Applications,</a:t>
            </a:r>
            <a:r>
              <a:rPr lang="en-GB" altLang="en-US" sz="1400" dirty="0">
                <a:ea typeface="Microsoft YaHei" panose="020B0503020204020204" pitchFamily="34" charset="-122"/>
              </a:rPr>
              <a:t> 1–4</a:t>
            </a:r>
            <a:r>
              <a:rPr lang="en-GB" altLang="en-US" sz="1400" dirty="0" smtClean="0">
                <a:ea typeface="Microsoft YaHei" panose="020B0503020204020204" pitchFamily="34" charset="-122"/>
              </a:rPr>
              <a:t>.</a:t>
            </a:r>
          </a:p>
          <a:p>
            <a:pPr>
              <a:lnSpc>
                <a:spcPct val="90000"/>
              </a:lnSpc>
              <a:spcBef>
                <a:spcPts val="375"/>
              </a:spcBef>
              <a:buClr>
                <a:srgbClr val="4F81BD"/>
              </a:buClr>
              <a:buSzPct val="85000"/>
              <a:buFont typeface="Arial" panose="020B0604020202020204" pitchFamily="34" charset="0"/>
              <a:buChar char="•"/>
            </a:pPr>
            <a:r>
              <a:rPr lang="en-GB" sz="1400" dirty="0"/>
              <a:t>Liu J-J, Li Z, </a:t>
            </a:r>
            <a:r>
              <a:rPr lang="en-GB" sz="1400" dirty="0" err="1"/>
              <a:t>Qiao</a:t>
            </a:r>
            <a:r>
              <a:rPr lang="en-GB" sz="1400" dirty="0"/>
              <a:t> Y-L, Liu Y-J &amp; Zhang Y-X 2004. A new method for cross-calibration of two satellite sensors. </a:t>
            </a:r>
            <a:r>
              <a:rPr lang="en-GB" sz="1400" i="1" dirty="0"/>
              <a:t>International Journal of Remote Sensing</a:t>
            </a:r>
            <a:r>
              <a:rPr lang="en-GB" sz="1400" dirty="0"/>
              <a:t> 25 (23): </a:t>
            </a:r>
            <a:r>
              <a:rPr lang="en-GB" sz="1400" dirty="0" smtClean="0"/>
              <a:t>5267–5281.</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López</a:t>
            </a:r>
            <a:r>
              <a:rPr lang="en-GB" sz="1400" dirty="0"/>
              <a:t> DH, </a:t>
            </a:r>
            <a:r>
              <a:rPr lang="en-GB" sz="1400" dirty="0" err="1"/>
              <a:t>García</a:t>
            </a:r>
            <a:r>
              <a:rPr lang="en-GB" sz="1400" dirty="0"/>
              <a:t> BF, </a:t>
            </a:r>
            <a:r>
              <a:rPr lang="en-GB" sz="1400" dirty="0" err="1"/>
              <a:t>Piqueras</a:t>
            </a:r>
            <a:r>
              <a:rPr lang="en-GB" sz="1400" dirty="0"/>
              <a:t> JG &amp; Guillermo VA 2011. An approach to the radiometric </a:t>
            </a:r>
            <a:r>
              <a:rPr lang="en-GB" sz="1400" dirty="0" err="1"/>
              <a:t>aerotriangulation</a:t>
            </a:r>
            <a:r>
              <a:rPr lang="en-GB" sz="1400" dirty="0"/>
              <a:t> of photogrammetric images. </a:t>
            </a:r>
            <a:r>
              <a:rPr lang="en-GB" sz="1400" i="1" dirty="0"/>
              <a:t>ISPRS Journal of Photogrammetry and Remote Sensing</a:t>
            </a:r>
            <a:r>
              <a:rPr lang="en-GB" sz="1400" dirty="0"/>
              <a:t> 66 (6): 883–893</a:t>
            </a:r>
            <a:r>
              <a:rPr lang="en-GB" sz="1400" dirty="0" smtClean="0"/>
              <a:t>.</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Markelin</a:t>
            </a:r>
            <a:r>
              <a:rPr lang="en-GB" sz="1400" dirty="0"/>
              <a:t>, L, </a:t>
            </a:r>
            <a:r>
              <a:rPr lang="en-GB" sz="1400" dirty="0" err="1"/>
              <a:t>Honkavaara</a:t>
            </a:r>
            <a:r>
              <a:rPr lang="en-GB" sz="1400" dirty="0"/>
              <a:t>, E, </a:t>
            </a:r>
            <a:r>
              <a:rPr lang="en-GB" sz="1400" dirty="0" err="1"/>
              <a:t>Schläpfer</a:t>
            </a:r>
            <a:r>
              <a:rPr lang="en-GB" sz="1400" dirty="0"/>
              <a:t>, D, Bovet, S &amp; </a:t>
            </a:r>
            <a:r>
              <a:rPr lang="en-GB" sz="1400" dirty="0" err="1"/>
              <a:t>Korpela</a:t>
            </a:r>
            <a:r>
              <a:rPr lang="en-GB" sz="1400" dirty="0"/>
              <a:t>, I 2012. Assessment of radiometric correction methods for ADS40 imagery. </a:t>
            </a:r>
            <a:r>
              <a:rPr lang="en-GB" sz="1400" i="1" dirty="0" err="1"/>
              <a:t>Photogrammetrie</a:t>
            </a:r>
            <a:r>
              <a:rPr lang="en-GB" sz="1400" i="1" dirty="0"/>
              <a:t> - </a:t>
            </a:r>
            <a:r>
              <a:rPr lang="en-GB" sz="1400" i="1" dirty="0" err="1"/>
              <a:t>Fernerkundung</a:t>
            </a:r>
            <a:r>
              <a:rPr lang="en-GB" sz="1400" i="1" dirty="0"/>
              <a:t> - </a:t>
            </a:r>
            <a:r>
              <a:rPr lang="en-GB" sz="1400" i="1" dirty="0" err="1"/>
              <a:t>Geoinformation</a:t>
            </a:r>
            <a:r>
              <a:rPr lang="en-GB" sz="1400" dirty="0"/>
              <a:t> 2012 (3): </a:t>
            </a:r>
            <a:r>
              <a:rPr lang="en-GB" sz="1400" dirty="0" smtClean="0"/>
              <a:t>251–266.</a:t>
            </a:r>
          </a:p>
          <a:p>
            <a:pPr>
              <a:lnSpc>
                <a:spcPct val="90000"/>
              </a:lnSpc>
              <a:spcBef>
                <a:spcPts val="375"/>
              </a:spcBef>
              <a:buClr>
                <a:srgbClr val="4F81BD"/>
              </a:buClr>
              <a:buSzPct val="85000"/>
              <a:buFont typeface="Arial" panose="020B0604020202020204" pitchFamily="34" charset="0"/>
              <a:buChar char="•"/>
            </a:pPr>
            <a:r>
              <a:rPr lang="en-GB" sz="1400" dirty="0" smtClean="0"/>
              <a:t>Richter </a:t>
            </a:r>
            <a:r>
              <a:rPr lang="en-GB" sz="1400" dirty="0"/>
              <a:t>R &amp; </a:t>
            </a:r>
            <a:r>
              <a:rPr lang="en-GB" sz="1400" dirty="0" err="1"/>
              <a:t>Schläpfer</a:t>
            </a:r>
            <a:r>
              <a:rPr lang="en-GB" sz="1400" dirty="0"/>
              <a:t> D 2002. Geo-atmospheric processing of airborne imaging spectrometry data. Part 2: Atmospheric/topographic correction. </a:t>
            </a:r>
            <a:r>
              <a:rPr lang="en-GB" sz="1400" i="1" dirty="0"/>
              <a:t>International Journal of Remote Sensing</a:t>
            </a:r>
            <a:r>
              <a:rPr lang="en-GB" sz="1400" dirty="0"/>
              <a:t> 23 (April 2015): </a:t>
            </a:r>
            <a:r>
              <a:rPr lang="en-GB" sz="1400" dirty="0" smtClean="0"/>
              <a:t>2631–2649.</a:t>
            </a:r>
          </a:p>
          <a:p>
            <a:pPr>
              <a:lnSpc>
                <a:spcPct val="90000"/>
              </a:lnSpc>
              <a:spcBef>
                <a:spcPts val="375"/>
              </a:spcBef>
              <a:buClr>
                <a:srgbClr val="4F81BD"/>
              </a:buClr>
              <a:buSzPct val="85000"/>
              <a:buFont typeface="Arial" panose="020B0604020202020204" pitchFamily="34" charset="0"/>
              <a:buChar char="•"/>
            </a:pPr>
            <a:r>
              <a:rPr lang="en-GB" sz="1400" dirty="0" err="1" smtClean="0"/>
              <a:t>Roujean</a:t>
            </a:r>
            <a:r>
              <a:rPr lang="en-GB" sz="1400" dirty="0" smtClean="0"/>
              <a:t> </a:t>
            </a:r>
            <a:r>
              <a:rPr lang="en-GB" sz="1400" dirty="0"/>
              <a:t>J-L, Leroy M &amp; </a:t>
            </a:r>
            <a:r>
              <a:rPr lang="en-GB" sz="1400" dirty="0" err="1"/>
              <a:t>Deschamps</a:t>
            </a:r>
            <a:r>
              <a:rPr lang="en-GB" sz="1400" dirty="0"/>
              <a:t> P-Y 1992. A bidirectional reflectance model of the Earth’s surface for the correction of remote sensing data. </a:t>
            </a:r>
            <a:r>
              <a:rPr lang="en-GB" sz="1400" i="1" dirty="0"/>
              <a:t>Journal of Geophysical Research</a:t>
            </a:r>
            <a:r>
              <a:rPr lang="en-GB" sz="1400" dirty="0"/>
              <a:t> 97 (D18): 20455</a:t>
            </a:r>
            <a:r>
              <a:rPr lang="en-GB" sz="1400" dirty="0" smtClean="0"/>
              <a:t>.</a:t>
            </a:r>
          </a:p>
          <a:p>
            <a:pPr>
              <a:lnSpc>
                <a:spcPct val="90000"/>
              </a:lnSpc>
              <a:spcBef>
                <a:spcPts val="375"/>
              </a:spcBef>
              <a:buClr>
                <a:srgbClr val="4F81BD"/>
              </a:buClr>
              <a:buSzPct val="85000"/>
              <a:buFont typeface="Arial" panose="020B0604020202020204" pitchFamily="34" charset="0"/>
              <a:buChar char="•"/>
            </a:pPr>
            <a:r>
              <a:rPr lang="en-GB" sz="1400" dirty="0" err="1"/>
              <a:t>Strahler</a:t>
            </a:r>
            <a:r>
              <a:rPr lang="en-GB" sz="1400" dirty="0"/>
              <a:t> AH, </a:t>
            </a:r>
            <a:r>
              <a:rPr lang="en-GB" sz="1400" dirty="0" err="1"/>
              <a:t>Wanner</a:t>
            </a:r>
            <a:r>
              <a:rPr lang="en-GB" sz="1400" dirty="0"/>
              <a:t> W, </a:t>
            </a:r>
            <a:r>
              <a:rPr lang="en-GB" sz="1400" dirty="0" err="1"/>
              <a:t>Lucht</a:t>
            </a:r>
            <a:r>
              <a:rPr lang="en-GB" sz="1400" dirty="0"/>
              <a:t> W, </a:t>
            </a:r>
            <a:r>
              <a:rPr lang="en-GB" sz="1400" dirty="0" err="1"/>
              <a:t>Schaaf</a:t>
            </a:r>
            <a:r>
              <a:rPr lang="en-GB" sz="1400" dirty="0"/>
              <a:t> CB, Tsang T, Gao F, Li X, Muller J-P, Lewis P &amp; Barnsley MJ 1999. MODIS BRDF/albedo product: algorithm theoretical basis document version 5.0 [online]. Available from: http://modis.gsfc.nasa.gov/data/atbd/atbd_mod09.pdf [Accessed May 27 2014</a:t>
            </a:r>
            <a:r>
              <a:rPr lang="en-GB" sz="1400" dirty="0" smtClean="0"/>
              <a:t>].</a:t>
            </a: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altLang="en-US" sz="1400" dirty="0" err="1">
                <a:ea typeface="Microsoft YaHei" panose="020B0503020204020204" pitchFamily="34" charset="-122"/>
              </a:rPr>
              <a:t>Strahler</a:t>
            </a:r>
            <a:r>
              <a:rPr lang="en-GB" altLang="en-US" sz="1400" dirty="0">
                <a:ea typeface="Microsoft YaHei" panose="020B0503020204020204" pitchFamily="34" charset="-122"/>
              </a:rPr>
              <a:t> A 1999 MODIS BRDF Albedo Product : Algorithm Theoretical Basis Document, 1–53</a:t>
            </a:r>
            <a:r>
              <a:rPr lang="en-GB" altLang="en-US" sz="1400" dirty="0" smtClean="0">
                <a:ea typeface="Microsoft YaHei" panose="020B0503020204020204" pitchFamily="34" charset="-122"/>
              </a:rPr>
              <a:t>.</a:t>
            </a: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smtClean="0"/>
              <a:t>Vermote</a:t>
            </a:r>
            <a:r>
              <a:rPr lang="en-GB" sz="1400" dirty="0" smtClean="0"/>
              <a:t> </a:t>
            </a:r>
            <a:r>
              <a:rPr lang="en-GB" sz="1400" dirty="0"/>
              <a:t>EF, </a:t>
            </a:r>
            <a:r>
              <a:rPr lang="en-GB" sz="1400" dirty="0" err="1"/>
              <a:t>Tanre</a:t>
            </a:r>
            <a:r>
              <a:rPr lang="en-GB" sz="1400" dirty="0"/>
              <a:t> D, </a:t>
            </a:r>
            <a:r>
              <a:rPr lang="en-GB" sz="1400" dirty="0" err="1"/>
              <a:t>Deuze</a:t>
            </a:r>
            <a:r>
              <a:rPr lang="en-GB" sz="1400" dirty="0"/>
              <a:t> JL, Herman M &amp; </a:t>
            </a:r>
            <a:r>
              <a:rPr lang="en-GB" sz="1400" dirty="0" err="1"/>
              <a:t>Morcette</a:t>
            </a:r>
            <a:r>
              <a:rPr lang="en-GB" sz="1400" dirty="0"/>
              <a:t> J-J 1997. Second simulation of the satellite signal in the solar spectrum, 6S: an overview. </a:t>
            </a:r>
            <a:r>
              <a:rPr lang="en-GB" sz="1400" i="1" dirty="0"/>
              <a:t>IEEE Transactions on Geoscience and Remote Sensing</a:t>
            </a:r>
            <a:r>
              <a:rPr lang="en-GB" sz="1400" dirty="0"/>
              <a:t> 35 (3): 675–686.</a:t>
            </a:r>
            <a:endParaRPr lang="en-ZA" sz="1400" dirty="0"/>
          </a:p>
          <a:p>
            <a:pPr>
              <a:lnSpc>
                <a:spcPct val="90000"/>
              </a:lnSpc>
              <a:spcBef>
                <a:spcPts val="375"/>
              </a:spcBef>
              <a:buClr>
                <a:srgbClr val="4F81BD"/>
              </a:buClr>
              <a:buSzPct val="85000"/>
              <a:buFont typeface="Arial" panose="020B0604020202020204" pitchFamily="34" charset="0"/>
              <a:buChar char="•"/>
            </a:pP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endParaRPr lang="en-GB" altLang="en-US" sz="1400" dirty="0">
              <a:ea typeface="Microsoft YaHei" panose="020B0503020204020204" pitchFamily="34" charset="-122"/>
            </a:endParaRPr>
          </a:p>
          <a:p>
            <a:pPr>
              <a:lnSpc>
                <a:spcPct val="90000"/>
              </a:lnSpc>
              <a:spcBef>
                <a:spcPts val="375"/>
              </a:spcBef>
              <a:buClrTx/>
              <a:buSzPct val="85000"/>
              <a:buFontTx/>
              <a:buNone/>
            </a:pPr>
            <a:endParaRPr lang="en-ZA" altLang="en-US" sz="1400" dirty="0">
              <a:ea typeface="Microsoft YaHei" panose="020B0503020204020204" pitchFamily="34" charset="-122"/>
            </a:endParaRPr>
          </a:p>
        </p:txBody>
      </p:sp>
    </p:spTree>
    <p:extLst>
      <p:ext uri="{BB962C8B-B14F-4D97-AF65-F5344CB8AC3E}">
        <p14:creationId xmlns:p14="http://schemas.microsoft.com/office/powerpoint/2010/main" val="19217942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4000">
                <a:solidFill>
                  <a:srgbClr val="1F497D"/>
                </a:solidFill>
                <a:ea typeface="Microsoft YaHei" panose="020B0503020204020204" pitchFamily="34" charset="-122"/>
              </a:rPr>
              <a:t>Questions?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Objectives</a:t>
            </a:r>
            <a:endParaRPr lang="en-US" altLang="en-US" sz="3200" dirty="0">
              <a:solidFill>
                <a:srgbClr val="1F497D"/>
              </a:solidFill>
              <a:ea typeface="Microsoft YaHei" panose="020B0503020204020204" pitchFamily="34" charset="-122"/>
            </a:endParaRPr>
          </a:p>
        </p:txBody>
      </p:sp>
      <p:sp>
        <p:nvSpPr>
          <p:cNvPr id="8194" name="Text Box 2"/>
          <p:cNvSpPr txBox="1">
            <a:spLocks noChangeArrowheads="1"/>
          </p:cNvSpPr>
          <p:nvPr/>
        </p:nvSpPr>
        <p:spPr bwMode="auto">
          <a:xfrm>
            <a:off x="457200" y="1600200"/>
            <a:ext cx="82296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1pPr>
            <a:lvl2pPr marL="27305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2pPr>
            <a:lvl3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3pPr>
            <a:lvl4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4pPr>
            <a:lvl5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US" altLang="en-US" dirty="0" smtClean="0">
                <a:ea typeface="Microsoft YaHei" panose="020B0503020204020204" pitchFamily="34" charset="-122"/>
              </a:rPr>
              <a:t>Conduct </a:t>
            </a:r>
            <a:r>
              <a:rPr lang="en-US" altLang="en-US" dirty="0">
                <a:ea typeface="Microsoft YaHei" panose="020B0503020204020204" pitchFamily="34" charset="-122"/>
              </a:rPr>
              <a:t>a literature survey.</a:t>
            </a:r>
          </a:p>
          <a:p>
            <a:pPr>
              <a:spcBef>
                <a:spcPts val="450"/>
              </a:spcBef>
              <a:buClr>
                <a:srgbClr val="4F81BD"/>
              </a:buClr>
              <a:buSzPct val="85000"/>
              <a:buFont typeface="Arial" panose="020B0604020202020204" pitchFamily="34" charset="0"/>
              <a:buChar char="•"/>
            </a:pPr>
            <a:r>
              <a:rPr lang="en-US" altLang="en-US" dirty="0">
                <a:ea typeface="Microsoft YaHei" panose="020B0503020204020204" pitchFamily="34" charset="-122"/>
              </a:rPr>
              <a:t>Perform a field study to establish reference sites with </a:t>
            </a:r>
            <a:r>
              <a:rPr lang="en-US" altLang="en-US" dirty="0" smtClean="0">
                <a:ea typeface="Microsoft YaHei" panose="020B0503020204020204" pitchFamily="34" charset="-122"/>
              </a:rPr>
              <a:t>canopy cover ground </a:t>
            </a:r>
            <a:r>
              <a:rPr lang="en-US" altLang="en-US" dirty="0">
                <a:ea typeface="Microsoft YaHei" panose="020B0503020204020204" pitchFamily="34" charset="-122"/>
              </a:rPr>
              <a:t>truth.</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Source and rectify aerial imagery from NGI.  Develop a technique for radiometric correction of the imagery.</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Design a </a:t>
            </a:r>
            <a:r>
              <a:rPr lang="en-ZA" altLang="en-US" i="1" dirty="0" smtClean="0">
                <a:ea typeface="Microsoft YaHei" panose="020B0503020204020204" pitchFamily="34" charset="-122"/>
              </a:rPr>
              <a:t>P. </a:t>
            </a:r>
            <a:r>
              <a:rPr lang="en-ZA" altLang="en-US" i="1" dirty="0" err="1" smtClean="0">
                <a:ea typeface="Microsoft YaHei" panose="020B0503020204020204" pitchFamily="34" charset="-122"/>
              </a:rPr>
              <a:t>afra</a:t>
            </a:r>
            <a:r>
              <a:rPr lang="en-ZA" altLang="en-US" dirty="0" smtClean="0">
                <a:ea typeface="Microsoft YaHei" panose="020B0503020204020204" pitchFamily="34" charset="-122"/>
              </a:rPr>
              <a:t> canopy cover classification algorithm.</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Apply the classifier to study area imagery and interpret the results.</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Conduct a second field study to locate the </a:t>
            </a:r>
            <a:r>
              <a:rPr lang="en-ZA" altLang="en-US" dirty="0" err="1" smtClean="0">
                <a:ea typeface="Microsoft YaHei" panose="020B0503020204020204" pitchFamily="34" charset="-122"/>
              </a:rPr>
              <a:t>Baviaanskloof</a:t>
            </a:r>
            <a:r>
              <a:rPr lang="en-ZA" altLang="en-US" dirty="0" smtClean="0">
                <a:ea typeface="Microsoft YaHei" panose="020B0503020204020204" pitchFamily="34" charset="-122"/>
              </a:rPr>
              <a:t> Nature Reserve (BNR) carbon stock ground truth plots.</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Develop a regression technique to determine TAGC from aerial imagery.  Evaluate and interpret the carbon stock results.</a:t>
            </a:r>
          </a:p>
          <a:p>
            <a:pPr>
              <a:spcBef>
                <a:spcPts val="450"/>
              </a:spcBef>
              <a:buClr>
                <a:srgbClr val="4F81BD"/>
              </a:buClr>
              <a:buSzPct val="85000"/>
              <a:buFont typeface="Arial" panose="020B0604020202020204" pitchFamily="34" charset="0"/>
              <a:buNone/>
            </a:pPr>
            <a:endParaRPr lang="en-GB" altLang="en-US" dirty="0">
              <a:ea typeface="Microsoft YaHei" panose="020B0503020204020204" pitchFamily="34" charset="-122"/>
            </a:endParaRPr>
          </a:p>
        </p:txBody>
      </p:sp>
    </p:spTree>
    <p:extLst>
      <p:ext uri="{BB962C8B-B14F-4D97-AF65-F5344CB8AC3E}">
        <p14:creationId xmlns:p14="http://schemas.microsoft.com/office/powerpoint/2010/main" val="3481263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Research Methods Used To Date</a:t>
            </a:r>
          </a:p>
        </p:txBody>
      </p:sp>
      <p:sp>
        <p:nvSpPr>
          <p:cNvPr id="9218" name="Text Box 2"/>
          <p:cNvSpPr txBox="1">
            <a:spLocks noChangeArrowheads="1"/>
          </p:cNvSpPr>
          <p:nvPr/>
        </p:nvSpPr>
        <p:spPr bwMode="auto">
          <a:xfrm>
            <a:off x="457200" y="1600200"/>
            <a:ext cx="8229600" cy="2404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Field study and ground </a:t>
            </a:r>
            <a:r>
              <a:rPr lang="en-GB" altLang="en-US" dirty="0" err="1">
                <a:ea typeface="Microsoft YaHei" panose="020B0503020204020204" pitchFamily="34" charset="-122"/>
              </a:rPr>
              <a:t>truthing</a:t>
            </a:r>
            <a:r>
              <a:rPr lang="en-GB" altLang="en-US" dirty="0">
                <a:ea typeface="Microsoft YaHei" panose="020B0503020204020204" pitchFamily="34" charset="-122"/>
              </a:rPr>
              <a:t> conducted to provide canopy cover training and validation data.</a:t>
            </a:r>
          </a:p>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Collaboration with Jan </a:t>
            </a:r>
            <a:r>
              <a:rPr lang="en-GB" altLang="en-US" dirty="0" err="1">
                <a:ea typeface="Microsoft YaHei" panose="020B0503020204020204" pitchFamily="34" charset="-122"/>
              </a:rPr>
              <a:t>Vlok</a:t>
            </a:r>
            <a:r>
              <a:rPr lang="en-GB" altLang="en-US" dirty="0">
                <a:ea typeface="Microsoft YaHei" panose="020B0503020204020204" pitchFamily="34" charset="-122"/>
              </a:rPr>
              <a:t> (a botanist with significant experience in the Little Karoo</a:t>
            </a:r>
            <a:r>
              <a:rPr lang="en-GB" altLang="en-US" dirty="0" smtClean="0">
                <a:ea typeface="Microsoft YaHei" panose="020B0503020204020204" pitchFamily="34" charset="-122"/>
              </a:rPr>
              <a:t>).</a:t>
            </a:r>
          </a:p>
          <a:p>
            <a:pPr>
              <a:spcBef>
                <a:spcPts val="45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Radiometric image calibration technique developed for calibrating NGI imagery.</a:t>
            </a:r>
            <a:endParaRPr lang="en-GB" altLang="en-US" dirty="0">
              <a:ea typeface="Microsoft YaHei" panose="020B0503020204020204" pitchFamily="34" charset="-122"/>
            </a:endParaRPr>
          </a:p>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Quantitative remote sensing and statistical pattern recognition used to distinguish </a:t>
            </a:r>
            <a:r>
              <a:rPr lang="en-GB" altLang="en-US" i="1" dirty="0">
                <a:ea typeface="Microsoft YaHei" panose="020B0503020204020204" pitchFamily="34" charset="-122"/>
              </a:rPr>
              <a:t>P. </a:t>
            </a:r>
            <a:r>
              <a:rPr lang="en-GB" altLang="en-US" i="1" dirty="0" err="1">
                <a:ea typeface="Microsoft YaHei" panose="020B0503020204020204" pitchFamily="34" charset="-122"/>
              </a:rPr>
              <a:t>afra</a:t>
            </a:r>
            <a:r>
              <a:rPr lang="en-GB" altLang="en-US" dirty="0">
                <a:ea typeface="Microsoft YaHei" panose="020B0503020204020204" pitchFamily="34" charset="-122"/>
              </a:rPr>
              <a:t> from background vegetation</a:t>
            </a:r>
            <a:r>
              <a:rPr lang="en-GB" altLang="en-US" dirty="0" smtClean="0">
                <a:ea typeface="Microsoft YaHei" panose="020B0503020204020204" pitchFamily="34" charset="-122"/>
              </a:rPr>
              <a:t>.</a:t>
            </a:r>
            <a:endParaRPr lang="en-GB" altLang="en-US"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Study </a:t>
            </a:r>
            <a:r>
              <a:rPr lang="en-US" altLang="en-US" sz="3200" dirty="0">
                <a:solidFill>
                  <a:srgbClr val="1F497D"/>
                </a:solidFill>
                <a:ea typeface="Microsoft YaHei" panose="020B0503020204020204" pitchFamily="34" charset="-122"/>
              </a:rPr>
              <a:t>Area</a:t>
            </a:r>
          </a:p>
        </p:txBody>
      </p:sp>
      <p:sp>
        <p:nvSpPr>
          <p:cNvPr id="10242" name="Text Box 2"/>
          <p:cNvSpPr txBox="1">
            <a:spLocks noChangeArrowheads="1"/>
          </p:cNvSpPr>
          <p:nvPr/>
        </p:nvSpPr>
        <p:spPr bwMode="auto">
          <a:xfrm>
            <a:off x="381000" y="4343400"/>
            <a:ext cx="82296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marL="457200" indent="-18256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lgn="just">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Subtropical thicket makes up 35% of the Little Karoo of which roughly 90% is degraded to some extent (</a:t>
            </a:r>
            <a:r>
              <a:rPr lang="en-GB" dirty="0" err="1" smtClean="0"/>
              <a:t>Vlok</a:t>
            </a:r>
            <a:r>
              <a:rPr lang="en-GB" dirty="0" smtClean="0"/>
              <a:t>, Cowling &amp; Wolf 2005</a:t>
            </a:r>
            <a:r>
              <a:rPr lang="en-GB" altLang="en-US" dirty="0" smtClean="0">
                <a:ea typeface="Microsoft YaHei" panose="020B0503020204020204" pitchFamily="34" charset="-122"/>
              </a:rPr>
              <a:t>). </a:t>
            </a:r>
          </a:p>
          <a:p>
            <a:pPr algn="just">
              <a:spcBef>
                <a:spcPts val="600"/>
              </a:spcBef>
              <a:buClr>
                <a:srgbClr val="4F81BD"/>
              </a:buClr>
              <a:buSzPct val="85000"/>
              <a:buFont typeface="Arial" panose="020B0604020202020204" pitchFamily="34" charset="0"/>
              <a:buChar char="•"/>
            </a:pPr>
            <a:r>
              <a:rPr lang="en-GB" dirty="0" smtClean="0"/>
              <a:t>The </a:t>
            </a:r>
            <a:r>
              <a:rPr lang="en-GB" dirty="0" err="1" smtClean="0"/>
              <a:t>Baviaanskloof</a:t>
            </a:r>
            <a:r>
              <a:rPr lang="en-GB" dirty="0" smtClean="0"/>
              <a:t> Nature Reserve (BNR) consists of 19 000 ha of Subtropical Thicket of which 95% is degraded (Powell 2009).</a:t>
            </a:r>
          </a:p>
          <a:p>
            <a:pPr algn="just">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Detailed carbon stock ground truth from Powell (2009) will be invaluable.</a:t>
            </a:r>
          </a:p>
          <a:p>
            <a:pPr algn="just">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Little Karoo vegetation map (</a:t>
            </a:r>
            <a:r>
              <a:rPr lang="en-ZA" dirty="0" err="1" smtClean="0"/>
              <a:t>Vlok</a:t>
            </a:r>
            <a:r>
              <a:rPr lang="en-ZA" dirty="0" smtClean="0"/>
              <a:t>, Cowling &amp; Wolf 2005)</a:t>
            </a:r>
            <a:r>
              <a:rPr lang="en-GB" altLang="en-US" dirty="0" smtClean="0">
                <a:ea typeface="Microsoft YaHei" panose="020B0503020204020204" pitchFamily="34" charset="-122"/>
              </a:rPr>
              <a:t> also very useful.</a:t>
            </a:r>
            <a:endParaRPr lang="en-GB" altLang="en-US" dirty="0">
              <a:ea typeface="Microsoft YaHei" panose="020B0503020204020204" pitchFamily="34" charset="-122"/>
            </a:endParaRP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l="2405" t="39639" r="2661" b="2670"/>
          <a:stretch/>
        </p:blipFill>
        <p:spPr bwMode="auto">
          <a:xfrm>
            <a:off x="1259632" y="1412776"/>
            <a:ext cx="6000750" cy="2817495"/>
          </a:xfrm>
          <a:prstGeom prst="rect">
            <a:avLst/>
          </a:prstGeom>
          <a:ln>
            <a:noFill/>
          </a:ln>
          <a:extLst>
            <a:ext uri="{53640926-AAD7-44D8-BBD7-CCE9431645EC}">
              <a14:shadowObscured xmlns:a14="http://schemas.microsoft.com/office/drawing/2010/main"/>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Radiometric Calibration of VHR Aerial Imagery:</a:t>
            </a:r>
          </a:p>
          <a:p>
            <a:pPr>
              <a:buClrTx/>
              <a:buFontTx/>
              <a:buNone/>
            </a:pPr>
            <a:r>
              <a:rPr lang="en-US" altLang="en-US" sz="2800" b="1" dirty="0" smtClean="0">
                <a:solidFill>
                  <a:srgbClr val="1F497D"/>
                </a:solidFill>
                <a:ea typeface="Microsoft YaHei" panose="020B0503020204020204" pitchFamily="34" charset="-122"/>
              </a:rPr>
              <a:t>Introduction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VHR aerial imagery holds great potential for quantitative remote sensing but its use is limited by unwanted radiometric variation over temporal and spatial extents. </a:t>
            </a:r>
          </a:p>
          <a:p>
            <a:pPr marL="285750" indent="-285750">
              <a:spcBef>
                <a:spcPts val="450"/>
              </a:spcBef>
              <a:buClr>
                <a:srgbClr val="4F81BD"/>
              </a:buClr>
              <a:buSzPct val="85000"/>
              <a:buFont typeface="Arial" panose="020B0604020202020204" pitchFamily="34" charset="0"/>
              <a:buChar char="•"/>
            </a:pPr>
            <a:r>
              <a:rPr lang="en-GB" dirty="0" smtClean="0"/>
              <a:t>Accurate </a:t>
            </a:r>
            <a:r>
              <a:rPr lang="en-GB" dirty="0"/>
              <a:t>geometric calibration </a:t>
            </a:r>
            <a:r>
              <a:rPr lang="en-GB" dirty="0" smtClean="0"/>
              <a:t>techniques are </a:t>
            </a:r>
            <a:r>
              <a:rPr lang="en-GB" dirty="0"/>
              <a:t>well </a:t>
            </a:r>
            <a:r>
              <a:rPr lang="en-GB" dirty="0" smtClean="0"/>
              <a:t>established </a:t>
            </a:r>
            <a:r>
              <a:rPr lang="en-GB" dirty="0"/>
              <a:t>(Chandelier &amp; </a:t>
            </a:r>
            <a:r>
              <a:rPr lang="en-GB" dirty="0" err="1"/>
              <a:t>Martinoty</a:t>
            </a:r>
            <a:r>
              <a:rPr lang="en-GB" dirty="0"/>
              <a:t> 2009</a:t>
            </a:r>
            <a:r>
              <a:rPr lang="en-GB" dirty="0" smtClean="0"/>
              <a:t>) but </a:t>
            </a:r>
            <a:r>
              <a:rPr lang="en-GB" dirty="0"/>
              <a:t>radiometric </a:t>
            </a:r>
            <a:r>
              <a:rPr lang="en-GB" dirty="0" smtClean="0"/>
              <a:t>calibration is still a challenge </a:t>
            </a:r>
            <a:r>
              <a:rPr lang="en-GB" dirty="0"/>
              <a:t>(</a:t>
            </a:r>
            <a:r>
              <a:rPr lang="en-GB" dirty="0" err="1"/>
              <a:t>Markelin</a:t>
            </a:r>
            <a:r>
              <a:rPr lang="en-GB" dirty="0"/>
              <a:t> et al. 2012</a:t>
            </a:r>
            <a:r>
              <a:rPr lang="en-GB" dirty="0" smtClean="0"/>
              <a:t>).</a:t>
            </a:r>
          </a:p>
          <a:p>
            <a:pPr marL="285750" indent="-285750">
              <a:spcBef>
                <a:spcPts val="450"/>
              </a:spcBef>
              <a:buClr>
                <a:srgbClr val="4F81BD"/>
              </a:buClr>
              <a:buSzPct val="85000"/>
              <a:buFont typeface="Arial" panose="020B0604020202020204" pitchFamily="34" charset="0"/>
              <a:buChar char="•"/>
            </a:pPr>
            <a:r>
              <a:rPr lang="en-GB" dirty="0"/>
              <a:t>Atmospheric influences, viewing geometry, bidirectional reflectance distribution function (BRDF) effects, sensor variations and terrain effects all contribute to radiometric variations in the imagery.  </a:t>
            </a:r>
            <a:endParaRPr lang="en-GB" dirty="0" smtClean="0"/>
          </a:p>
          <a:p>
            <a:pPr marL="285750" indent="-285750">
              <a:spcBef>
                <a:spcPts val="450"/>
              </a:spcBef>
              <a:buClr>
                <a:srgbClr val="4F81BD"/>
              </a:buClr>
              <a:buSzPct val="85000"/>
              <a:buFont typeface="Arial" panose="020B0604020202020204" pitchFamily="34" charset="0"/>
              <a:buChar char="•"/>
            </a:pPr>
            <a:r>
              <a:rPr lang="en-GB" dirty="0" smtClean="0"/>
              <a:t>Radiometric </a:t>
            </a:r>
            <a:r>
              <a:rPr lang="en-GB" dirty="0"/>
              <a:t>calibration </a:t>
            </a:r>
            <a:r>
              <a:rPr lang="en-GB" dirty="0" smtClean="0"/>
              <a:t>aims to </a:t>
            </a:r>
            <a:r>
              <a:rPr lang="en-GB" dirty="0"/>
              <a:t>reduce these unwanted variations and </a:t>
            </a:r>
            <a:r>
              <a:rPr lang="en-GB" dirty="0" smtClean="0"/>
              <a:t>obtain measurement of some physical property of the surface, like reflectance</a:t>
            </a:r>
            <a:r>
              <a:rPr lang="en-GB" dirty="0"/>
              <a:t>. </a:t>
            </a:r>
            <a:r>
              <a:rPr lang="en-GB" dirty="0" smtClean="0"/>
              <a:t> </a:t>
            </a:r>
            <a:endParaRPr lang="en-ZA" dirty="0" smtClean="0"/>
          </a:p>
          <a:p>
            <a:pPr marL="285750" indent="-285750">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Radiometric calibration is a requirement for quantitative remote sensing. </a:t>
            </a:r>
          </a:p>
        </p:txBody>
      </p:sp>
    </p:spTree>
    <p:extLst>
      <p:ext uri="{BB962C8B-B14F-4D97-AF65-F5344CB8AC3E}">
        <p14:creationId xmlns:p14="http://schemas.microsoft.com/office/powerpoint/2010/main" val="10341919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Background</a:t>
            </a:r>
            <a:r>
              <a:rPr lang="en-US" altLang="en-US" sz="2800" dirty="0" smtClean="0">
                <a:solidFill>
                  <a:srgbClr val="1F497D"/>
                </a:solidFill>
                <a:ea typeface="Microsoft YaHei" panose="020B0503020204020204" pitchFamily="34" charset="-122"/>
              </a:rPr>
              <a:t>:</a:t>
            </a:r>
          </a:p>
          <a:p>
            <a:pPr>
              <a:buClrTx/>
              <a:buFontTx/>
              <a:buNone/>
            </a:pPr>
            <a:r>
              <a:rPr lang="en-US" altLang="en-US" sz="2800" b="1" dirty="0" smtClean="0">
                <a:solidFill>
                  <a:srgbClr val="1F497D"/>
                </a:solidFill>
                <a:ea typeface="Microsoft YaHei" panose="020B0503020204020204" pitchFamily="34" charset="-122"/>
              </a:rPr>
              <a:t>BRDF and Atmospheric Correction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spcBef>
                <a:spcPts val="450"/>
              </a:spcBef>
              <a:buClr>
                <a:srgbClr val="4F81BD"/>
              </a:buClr>
              <a:buSzPct val="85000"/>
              <a:buFont typeface="Arial" panose="020B0604020202020204" pitchFamily="34" charset="0"/>
              <a:buChar char="•"/>
            </a:pPr>
            <a:r>
              <a:rPr lang="en-GB" dirty="0" smtClean="0"/>
              <a:t>BRDF effects are commonly corrected for using a kernel-based approach (</a:t>
            </a:r>
            <a:r>
              <a:rPr lang="en-GB" dirty="0" err="1" smtClean="0"/>
              <a:t>Roujean</a:t>
            </a:r>
            <a:r>
              <a:rPr lang="en-GB" dirty="0"/>
              <a:t>, Leroy &amp; </a:t>
            </a:r>
            <a:r>
              <a:rPr lang="en-GB" dirty="0" err="1"/>
              <a:t>Deschamps</a:t>
            </a:r>
            <a:r>
              <a:rPr lang="en-GB" dirty="0"/>
              <a:t> 1992</a:t>
            </a:r>
            <a:r>
              <a:rPr lang="en-GB" dirty="0" smtClean="0"/>
              <a:t>).</a:t>
            </a:r>
          </a:p>
          <a:p>
            <a:pPr marL="285750" indent="-285750">
              <a:spcBef>
                <a:spcPts val="450"/>
              </a:spcBef>
              <a:buClr>
                <a:srgbClr val="4F81BD"/>
              </a:buClr>
              <a:buSzPct val="85000"/>
              <a:buFont typeface="Arial" panose="020B0604020202020204" pitchFamily="34" charset="0"/>
              <a:buChar char="•"/>
            </a:pPr>
            <a:r>
              <a:rPr lang="en-GB" dirty="0" smtClean="0"/>
              <a:t>Radiometric </a:t>
            </a:r>
            <a:r>
              <a:rPr lang="en-GB" dirty="0"/>
              <a:t>transfer modelling (RTM), such as ATCOR (Richter &amp; </a:t>
            </a:r>
            <a:r>
              <a:rPr lang="en-GB" dirty="0" err="1"/>
              <a:t>Schläpfer</a:t>
            </a:r>
            <a:r>
              <a:rPr lang="en-GB" dirty="0"/>
              <a:t> 2002), MODTRAN (Berk et al. 1999) and 6S (</a:t>
            </a:r>
            <a:r>
              <a:rPr lang="en-GB" dirty="0" err="1"/>
              <a:t>Vermote</a:t>
            </a:r>
            <a:r>
              <a:rPr lang="en-GB" dirty="0"/>
              <a:t> et al. 1997), are used for </a:t>
            </a:r>
            <a:r>
              <a:rPr lang="en-GB" dirty="0" smtClean="0"/>
              <a:t>atmospheric </a:t>
            </a:r>
            <a:r>
              <a:rPr lang="en-GB" dirty="0"/>
              <a:t> correction</a:t>
            </a:r>
            <a:r>
              <a:rPr lang="en-GB" dirty="0" smtClean="0"/>
              <a:t>.</a:t>
            </a:r>
          </a:p>
          <a:p>
            <a:pPr marL="285750" indent="-285750">
              <a:spcBef>
                <a:spcPts val="450"/>
              </a:spcBef>
              <a:buClr>
                <a:srgbClr val="4F81BD"/>
              </a:buClr>
              <a:buSzPct val="85000"/>
              <a:buFont typeface="Arial" panose="020B0604020202020204" pitchFamily="34" charset="0"/>
              <a:buChar char="•"/>
            </a:pPr>
            <a:r>
              <a:rPr lang="en-GB" dirty="0" smtClean="0"/>
              <a:t>While </a:t>
            </a:r>
            <a:r>
              <a:rPr lang="en-GB" dirty="0"/>
              <a:t>these methods are successful on </a:t>
            </a:r>
            <a:r>
              <a:rPr lang="en-GB" dirty="0" smtClean="0"/>
              <a:t>single images, </a:t>
            </a:r>
            <a:r>
              <a:rPr lang="en-GB" dirty="0"/>
              <a:t>mosaics </a:t>
            </a:r>
            <a:r>
              <a:rPr lang="en-GB" dirty="0" smtClean="0"/>
              <a:t>consisting of many aerial </a:t>
            </a:r>
            <a:r>
              <a:rPr lang="en-GB" dirty="0"/>
              <a:t>images present new </a:t>
            </a:r>
            <a:r>
              <a:rPr lang="en-GB" dirty="0" smtClean="0"/>
              <a:t>challenges:</a:t>
            </a:r>
          </a:p>
          <a:p>
            <a:pPr marL="847725" lvl="1">
              <a:spcBef>
                <a:spcPts val="450"/>
              </a:spcBef>
              <a:buClr>
                <a:srgbClr val="4F81BD"/>
              </a:buClr>
              <a:buSzPct val="85000"/>
              <a:buFont typeface="Arial" panose="020B0604020202020204" pitchFamily="34" charset="0"/>
              <a:buChar char="•"/>
            </a:pPr>
            <a:r>
              <a:rPr lang="en-GB" dirty="0" smtClean="0"/>
              <a:t>Large </a:t>
            </a:r>
            <a:r>
              <a:rPr lang="en-GB" dirty="0"/>
              <a:t>view </a:t>
            </a:r>
            <a:r>
              <a:rPr lang="en-GB" dirty="0" smtClean="0"/>
              <a:t>angles (</a:t>
            </a:r>
            <a:r>
              <a:rPr lang="en-GB" dirty="0" err="1" smtClean="0"/>
              <a:t>Lelong</a:t>
            </a:r>
            <a:r>
              <a:rPr lang="en-GB" dirty="0" smtClean="0"/>
              <a:t> et al. 2008).</a:t>
            </a:r>
          </a:p>
          <a:p>
            <a:pPr marL="847725" lvl="1">
              <a:spcBef>
                <a:spcPts val="450"/>
              </a:spcBef>
              <a:buClr>
                <a:srgbClr val="4F81BD"/>
              </a:buClr>
              <a:buSzPct val="85000"/>
              <a:buFont typeface="Arial" panose="020B0604020202020204" pitchFamily="34" charset="0"/>
              <a:buChar char="•"/>
            </a:pPr>
            <a:r>
              <a:rPr lang="en-GB" dirty="0" smtClean="0"/>
              <a:t>Multi-day campaigns</a:t>
            </a:r>
            <a:r>
              <a:rPr lang="en-GB" sz="1050" dirty="0"/>
              <a:t> </a:t>
            </a:r>
            <a:r>
              <a:rPr lang="en-GB" sz="1050" dirty="0" smtClean="0"/>
              <a:t> </a:t>
            </a:r>
            <a:r>
              <a:rPr lang="en-GB" dirty="0" smtClean="0"/>
              <a:t>(</a:t>
            </a:r>
            <a:r>
              <a:rPr lang="en-GB" dirty="0"/>
              <a:t>Collings et al. 2011; Chandelier &amp; </a:t>
            </a:r>
            <a:r>
              <a:rPr lang="en-GB" dirty="0" err="1"/>
              <a:t>Martinoty</a:t>
            </a:r>
            <a:r>
              <a:rPr lang="en-GB" dirty="0"/>
              <a:t> 2009; </a:t>
            </a:r>
            <a:r>
              <a:rPr lang="en-GB" dirty="0" err="1"/>
              <a:t>Honkavaara</a:t>
            </a:r>
            <a:r>
              <a:rPr lang="en-GB" dirty="0"/>
              <a:t> et al. 2009</a:t>
            </a:r>
            <a:r>
              <a:rPr lang="en-GB" dirty="0" smtClean="0"/>
              <a:t>).</a:t>
            </a:r>
          </a:p>
          <a:p>
            <a:pPr marL="847725" lvl="1">
              <a:spcBef>
                <a:spcPts val="450"/>
              </a:spcBef>
              <a:buClr>
                <a:srgbClr val="4F81BD"/>
              </a:buClr>
              <a:buSzPct val="85000"/>
              <a:buFont typeface="Arial" panose="020B0604020202020204" pitchFamily="34" charset="0"/>
              <a:buChar char="•"/>
            </a:pPr>
            <a:r>
              <a:rPr lang="en-GB" dirty="0" smtClean="0"/>
              <a:t>Each </a:t>
            </a:r>
            <a:r>
              <a:rPr lang="en-GB" dirty="0"/>
              <a:t>land cover </a:t>
            </a:r>
            <a:r>
              <a:rPr lang="en-GB" dirty="0" smtClean="0"/>
              <a:t>has </a:t>
            </a:r>
            <a:r>
              <a:rPr lang="en-GB" dirty="0"/>
              <a:t>its own unique BRDF (</a:t>
            </a:r>
            <a:r>
              <a:rPr lang="en-GB" dirty="0" err="1"/>
              <a:t>Honkavaara</a:t>
            </a:r>
            <a:r>
              <a:rPr lang="en-GB" dirty="0"/>
              <a:t> et al. 2009; </a:t>
            </a:r>
            <a:r>
              <a:rPr lang="en-GB" dirty="0" err="1"/>
              <a:t>Strahler</a:t>
            </a:r>
            <a:r>
              <a:rPr lang="en-GB" dirty="0"/>
              <a:t> et al. 1999</a:t>
            </a:r>
            <a:r>
              <a:rPr lang="en-GB" dirty="0" smtClean="0"/>
              <a:t>).</a:t>
            </a:r>
          </a:p>
          <a:p>
            <a:pPr marL="847725" lvl="1">
              <a:spcBef>
                <a:spcPts val="450"/>
              </a:spcBef>
              <a:buClr>
                <a:srgbClr val="4F81BD"/>
              </a:buClr>
              <a:buSzPct val="85000"/>
              <a:buFont typeface="Arial" panose="020B0604020202020204" pitchFamily="34" charset="0"/>
              <a:buChar char="•"/>
            </a:pPr>
            <a:r>
              <a:rPr lang="en-GB" dirty="0" smtClean="0"/>
              <a:t>Complexity and computation time.</a:t>
            </a:r>
          </a:p>
          <a:p>
            <a:pPr marL="847725" lvl="1">
              <a:spcBef>
                <a:spcPts val="450"/>
              </a:spcBef>
              <a:buClr>
                <a:srgbClr val="4F81BD"/>
              </a:buClr>
              <a:buSzPct val="85000"/>
              <a:buFont typeface="Arial" panose="020B0604020202020204" pitchFamily="34" charset="0"/>
              <a:buChar char="•"/>
            </a:pPr>
            <a:r>
              <a:rPr lang="en-GB" dirty="0" smtClean="0"/>
              <a:t>Availability of atmospheric measurements.</a:t>
            </a:r>
          </a:p>
          <a:p>
            <a:endParaRPr lang="en-GB" dirty="0" smtClean="0"/>
          </a:p>
          <a:p>
            <a:pPr marL="285750" indent="-285750">
              <a:spcBef>
                <a:spcPts val="450"/>
              </a:spcBef>
              <a:buClr>
                <a:srgbClr val="4F81BD"/>
              </a:buClr>
              <a:buSzPct val="85000"/>
              <a:buFont typeface="Arial" panose="020B0604020202020204" pitchFamily="34" charset="0"/>
              <a:buChar char="•"/>
            </a:pPr>
            <a:endParaRPr lang="en-GB" dirty="0" smtClean="0"/>
          </a:p>
          <a:p>
            <a:pPr marL="285750" indent="-285750">
              <a:spcBef>
                <a:spcPts val="450"/>
              </a:spcBef>
              <a:buClr>
                <a:srgbClr val="4F81BD"/>
              </a:buClr>
              <a:buSzPct val="85000"/>
              <a:buFont typeface="Arial" panose="020B0604020202020204" pitchFamily="34" charset="0"/>
              <a:buChar char="•"/>
            </a:pPr>
            <a:endParaRPr lang="en-GB" altLang="en-US" dirty="0">
              <a:ea typeface="Microsoft YaHei" panose="020B0503020204020204" pitchFamily="34" charset="-122"/>
            </a:endParaRPr>
          </a:p>
        </p:txBody>
      </p:sp>
    </p:spTree>
    <p:extLst>
      <p:ext uri="{BB962C8B-B14F-4D97-AF65-F5344CB8AC3E}">
        <p14:creationId xmlns:p14="http://schemas.microsoft.com/office/powerpoint/2010/main" val="35533161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Background:</a:t>
            </a:r>
          </a:p>
          <a:p>
            <a:pPr>
              <a:buClrTx/>
              <a:buFontTx/>
              <a:buNone/>
            </a:pPr>
            <a:r>
              <a:rPr lang="en-US" altLang="en-US" sz="2800" b="1" dirty="0" smtClean="0">
                <a:solidFill>
                  <a:srgbClr val="1F497D"/>
                </a:solidFill>
                <a:ea typeface="Microsoft YaHei" panose="020B0503020204020204" pitchFamily="34" charset="-122"/>
              </a:rPr>
              <a:t>Calibration of Aerial Image Mosaics</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A number of methods targeting aerial imagery have been recently developed (</a:t>
            </a:r>
            <a:r>
              <a:rPr lang="en-GB" dirty="0" err="1"/>
              <a:t>López</a:t>
            </a:r>
            <a:r>
              <a:rPr lang="en-GB" dirty="0"/>
              <a:t> et al. 2011; Collings et al. 2011; </a:t>
            </a:r>
            <a:r>
              <a:rPr lang="en-GB" dirty="0" err="1"/>
              <a:t>Gehrke</a:t>
            </a:r>
            <a:r>
              <a:rPr lang="en-GB" dirty="0"/>
              <a:t> 2010; Chandelier &amp; </a:t>
            </a:r>
            <a:r>
              <a:rPr lang="en-GB" dirty="0" err="1"/>
              <a:t>Martinoty</a:t>
            </a:r>
            <a:r>
              <a:rPr lang="en-GB" dirty="0"/>
              <a:t> 2009).  </a:t>
            </a:r>
            <a:endParaRPr lang="en-GB" dirty="0" smtClean="0"/>
          </a:p>
          <a:p>
            <a:pPr marL="285750" indent="-285750">
              <a:buFont typeface="Arial" panose="020B0604020202020204" pitchFamily="34" charset="0"/>
              <a:buChar char="•"/>
            </a:pPr>
            <a:r>
              <a:rPr lang="en-GB" dirty="0" smtClean="0"/>
              <a:t>All based on matching overlapping areas of adjacent images and use simplified models of atmospheric and BRDF effects.  </a:t>
            </a:r>
          </a:p>
          <a:p>
            <a:pPr marL="285750" indent="-285750">
              <a:buFont typeface="Arial" panose="020B0604020202020204" pitchFamily="34" charset="0"/>
              <a:buChar char="•"/>
            </a:pPr>
            <a:r>
              <a:rPr lang="en-ZA" altLang="en-US" dirty="0" smtClean="0"/>
              <a:t>Computationally time consuming and complex to implement.</a:t>
            </a:r>
          </a:p>
          <a:p>
            <a:pPr marL="285750" indent="-285750">
              <a:buFont typeface="Arial" panose="020B0604020202020204" pitchFamily="34" charset="0"/>
              <a:buChar char="•"/>
            </a:pPr>
            <a:r>
              <a:rPr lang="en-GB" dirty="0" smtClean="0"/>
              <a:t>Known ground references are needed to achieve transformation to absolute surface reflectance.</a:t>
            </a:r>
            <a:endParaRPr lang="en-GB" altLang="en-US" dirty="0">
              <a:ea typeface="Microsoft YaHei" panose="020B0503020204020204" pitchFamily="34" charset="-122"/>
            </a:endParaRPr>
          </a:p>
        </p:txBody>
      </p:sp>
    </p:spTree>
    <p:extLst>
      <p:ext uri="{BB962C8B-B14F-4D97-AF65-F5344CB8AC3E}">
        <p14:creationId xmlns:p14="http://schemas.microsoft.com/office/powerpoint/2010/main" val="11304354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Background:</a:t>
            </a:r>
          </a:p>
          <a:p>
            <a:pPr>
              <a:buClrTx/>
              <a:buFontTx/>
              <a:buNone/>
            </a:pPr>
            <a:r>
              <a:rPr lang="en-US" altLang="en-US" sz="2800" b="1" dirty="0" smtClean="0">
                <a:solidFill>
                  <a:srgbClr val="1F497D"/>
                </a:solidFill>
                <a:ea typeface="Microsoft YaHei" panose="020B0503020204020204" pitchFamily="34" charset="-122"/>
              </a:rPr>
              <a:t>Cross Calibration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Cross calibration is a technique of calibrating a satellite sensor using the measurements of a well-calibrated reference sensor</a:t>
            </a:r>
            <a:r>
              <a:rPr lang="en-GB" dirty="0"/>
              <a:t>. The need for ground measurements is avoided</a:t>
            </a:r>
            <a:r>
              <a:rPr lang="en-GB" dirty="0" smtClean="0"/>
              <a:t>.</a:t>
            </a:r>
          </a:p>
          <a:p>
            <a:pPr marL="285750" indent="-285750">
              <a:buFont typeface="Arial" panose="020B0604020202020204" pitchFamily="34" charset="0"/>
              <a:buChar char="•"/>
            </a:pPr>
            <a:r>
              <a:rPr lang="en-GB" dirty="0"/>
              <a:t>A linear calibration model is </a:t>
            </a:r>
            <a:r>
              <a:rPr lang="en-GB" dirty="0" smtClean="0"/>
              <a:t>fitted </a:t>
            </a:r>
            <a:r>
              <a:rPr lang="en-GB" dirty="0"/>
              <a:t>between </a:t>
            </a:r>
            <a:r>
              <a:rPr lang="en-GB" dirty="0" smtClean="0"/>
              <a:t>actual </a:t>
            </a:r>
            <a:r>
              <a:rPr lang="en-GB" dirty="0" err="1" smtClean="0"/>
              <a:t>uncalibrated</a:t>
            </a:r>
            <a:r>
              <a:rPr lang="en-GB" dirty="0" smtClean="0"/>
              <a:t> </a:t>
            </a:r>
            <a:r>
              <a:rPr lang="en-GB" dirty="0"/>
              <a:t>and simulated </a:t>
            </a:r>
            <a:r>
              <a:rPr lang="en-GB" dirty="0" smtClean="0"/>
              <a:t>reference sensor </a:t>
            </a:r>
            <a:r>
              <a:rPr lang="en-GB" dirty="0"/>
              <a:t>measurements</a:t>
            </a:r>
            <a:r>
              <a:rPr lang="en-GB" dirty="0" smtClean="0"/>
              <a:t>.</a:t>
            </a:r>
          </a:p>
          <a:p>
            <a:pPr marL="285750" indent="-285750">
              <a:buFont typeface="Arial" panose="020B0604020202020204" pitchFamily="34" charset="0"/>
              <a:buChar char="•"/>
            </a:pPr>
            <a:r>
              <a:rPr lang="en-GB" dirty="0" smtClean="0"/>
              <a:t>A number of </a:t>
            </a:r>
            <a:r>
              <a:rPr lang="en-GB" dirty="0"/>
              <a:t>investigations </a:t>
            </a:r>
            <a:r>
              <a:rPr lang="en-GB" dirty="0" smtClean="0"/>
              <a:t>have reported success with this approach </a:t>
            </a:r>
            <a:r>
              <a:rPr lang="en-GB" dirty="0"/>
              <a:t>(Gao et al. 2013; Kamei et al. 2012; Li, Yang &amp; Wang 2012; Jiang &amp; Li </a:t>
            </a:r>
            <a:r>
              <a:rPr lang="en-GB" dirty="0" smtClean="0"/>
              <a:t>2009).</a:t>
            </a:r>
          </a:p>
          <a:p>
            <a:pPr marL="285750" indent="-285750">
              <a:buFont typeface="Arial" panose="020B0604020202020204" pitchFamily="34" charset="0"/>
              <a:buChar char="•"/>
            </a:pPr>
            <a:r>
              <a:rPr lang="en-GB" dirty="0" smtClean="0"/>
              <a:t>Reference </a:t>
            </a:r>
            <a:r>
              <a:rPr lang="en-GB" dirty="0"/>
              <a:t>satellite image </a:t>
            </a:r>
            <a:r>
              <a:rPr lang="en-GB" dirty="0" smtClean="0"/>
              <a:t>should </a:t>
            </a:r>
            <a:r>
              <a:rPr lang="en-GB" dirty="0"/>
              <a:t>be </a:t>
            </a:r>
            <a:r>
              <a:rPr lang="en-GB" dirty="0" smtClean="0"/>
              <a:t>concurrent, collocated </a:t>
            </a:r>
            <a:r>
              <a:rPr lang="en-GB" dirty="0"/>
              <a:t>and spectrally similar to the </a:t>
            </a:r>
            <a:r>
              <a:rPr lang="en-GB" dirty="0" err="1"/>
              <a:t>uncalibrated</a:t>
            </a:r>
            <a:r>
              <a:rPr lang="en-GB" dirty="0"/>
              <a:t> </a:t>
            </a:r>
            <a:r>
              <a:rPr lang="en-GB" dirty="0" smtClean="0"/>
              <a:t>image. Desert regions are favoured (Liu et al. 2004).</a:t>
            </a:r>
          </a:p>
          <a:p>
            <a:pPr marL="285750" indent="-285750">
              <a:buFont typeface="Arial" panose="020B0604020202020204" pitchFamily="34" charset="0"/>
              <a:buChar char="•"/>
            </a:pPr>
            <a:endParaRPr lang="en-ZA" dirty="0"/>
          </a:p>
          <a:p>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17702302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2137</TotalTime>
  <Words>2850</Words>
  <Application>Microsoft Office PowerPoint</Application>
  <PresentationFormat>On-screen Show (4:3)</PresentationFormat>
  <Paragraphs>318</Paragraphs>
  <Slides>27</Slides>
  <Notes>27</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Microsoft YaHei</vt:lpstr>
      <vt:lpstr>Arial</vt:lpstr>
      <vt:lpstr>Calibri</vt:lpstr>
      <vt:lpstr>Cambria Math</vt:lpstr>
      <vt:lpstr>Segoe UI</vt:lpstr>
      <vt:lpstr>Times New Roman</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Very High Resolution Remote Sensing of Portulacaria afra Canopy Cover</dc:title>
  <dc:creator>Harris, Dugal</dc:creator>
  <cp:lastModifiedBy>d j h</cp:lastModifiedBy>
  <cp:revision>285</cp:revision>
  <cp:lastPrinted>1601-01-01T00:00:00Z</cp:lastPrinted>
  <dcterms:created xsi:type="dcterms:W3CDTF">2006-08-16T00:00:00Z</dcterms:created>
  <dcterms:modified xsi:type="dcterms:W3CDTF">2015-06-24T06:25:31Z</dcterms:modified>
</cp:coreProperties>
</file>